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8" r:id="rId4"/>
  </p:sldMasterIdLst>
  <p:notesMasterIdLst>
    <p:notesMasterId r:id="rId27"/>
  </p:notesMasterIdLst>
  <p:handoutMasterIdLst>
    <p:handoutMasterId r:id="rId28"/>
  </p:handoutMasterIdLst>
  <p:sldIdLst>
    <p:sldId id="256" r:id="rId5"/>
    <p:sldId id="276" r:id="rId6"/>
    <p:sldId id="269" r:id="rId7"/>
    <p:sldId id="277" r:id="rId8"/>
    <p:sldId id="279" r:id="rId9"/>
    <p:sldId id="297" r:id="rId10"/>
    <p:sldId id="280" r:id="rId11"/>
    <p:sldId id="298" r:id="rId12"/>
    <p:sldId id="281" r:id="rId13"/>
    <p:sldId id="272" r:id="rId14"/>
    <p:sldId id="299" r:id="rId15"/>
    <p:sldId id="284" r:id="rId16"/>
    <p:sldId id="273" r:id="rId17"/>
    <p:sldId id="275" r:id="rId18"/>
    <p:sldId id="288" r:id="rId19"/>
    <p:sldId id="285" r:id="rId20"/>
    <p:sldId id="289" r:id="rId21"/>
    <p:sldId id="292" r:id="rId22"/>
    <p:sldId id="301" r:id="rId23"/>
    <p:sldId id="283" r:id="rId24"/>
    <p:sldId id="302" r:id="rId25"/>
    <p:sldId id="29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F6A62-6FD2-6AAB-F7D6-FE8F879444B2}" v="1494" dt="2019-12-03T12:21:34.158"/>
    <p1510:client id="{4AC33C16-5070-5F68-F276-8201663B1B1E}" v="1213" dt="2019-12-04T10:29:58.485"/>
    <p1510:client id="{5B125C93-4C20-8F5C-FD78-EB27FA3DCC47}" v="4413" dt="2019-12-09T12:37:35.668"/>
    <p1510:client id="{5D6DEB5C-0E55-73B9-32A2-7928CE100F70}" v="4" dt="2019-12-06T10:48:37.003"/>
    <p1510:client id="{ED8C5337-A856-BCAE-3917-C94EF628A8B7}" v="4" dt="2019-12-06T10:51:45.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37530B-6F3E-4C1B-8A40-2484222616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5F07C8-98AB-4E11-B3FA-E48FCEDB9E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754A68-C959-424B-9329-E96870FBDAC1}" type="datetimeFigureOut">
              <a:rPr lang="en-US" smtClean="0"/>
              <a:t>12/9/2019</a:t>
            </a:fld>
            <a:endParaRPr lang="en-US"/>
          </a:p>
        </p:txBody>
      </p:sp>
      <p:sp>
        <p:nvSpPr>
          <p:cNvPr id="4" name="Footer Placeholder 3">
            <a:extLst>
              <a:ext uri="{FF2B5EF4-FFF2-40B4-BE49-F238E27FC236}">
                <a16:creationId xmlns:a16="http://schemas.microsoft.com/office/drawing/2014/main" id="{EB2F0F72-5E8E-496E-A6AD-2806A60474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66CF72-931A-4D32-B985-E520240BC3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E4A5E4-E11D-4071-A883-AA7C183D2E79}" type="slidenum">
              <a:rPr lang="en-US" smtClean="0"/>
              <a:t>‹#›</a:t>
            </a:fld>
            <a:endParaRPr lang="en-US"/>
          </a:p>
        </p:txBody>
      </p:sp>
    </p:spTree>
    <p:extLst>
      <p:ext uri="{BB962C8B-B14F-4D97-AF65-F5344CB8AC3E}">
        <p14:creationId xmlns:p14="http://schemas.microsoft.com/office/powerpoint/2010/main" val="1256782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CB918-4568-45D4-BFC8-2E6BC6DF968B}"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DBD86-A950-4035-A3DD-FF8A5736FB90}" type="slidenum">
              <a:rPr lang="en-US" smtClean="0"/>
              <a:t>‹#›</a:t>
            </a:fld>
            <a:endParaRPr lang="en-US"/>
          </a:p>
        </p:txBody>
      </p:sp>
    </p:spTree>
    <p:extLst>
      <p:ext uri="{BB962C8B-B14F-4D97-AF65-F5344CB8AC3E}">
        <p14:creationId xmlns:p14="http://schemas.microsoft.com/office/powerpoint/2010/main" val="186420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3DBD86-A950-4035-A3DD-FF8A5736FB90}" type="slidenum">
              <a:rPr lang="en-US" smtClean="0"/>
              <a:t>1</a:t>
            </a:fld>
            <a:endParaRPr lang="en-US"/>
          </a:p>
        </p:txBody>
      </p:sp>
    </p:spTree>
    <p:extLst>
      <p:ext uri="{BB962C8B-B14F-4D97-AF65-F5344CB8AC3E}">
        <p14:creationId xmlns:p14="http://schemas.microsoft.com/office/powerpoint/2010/main" val="414391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735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48853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12/9/2019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1D741830-4E4E-4CA5-B92A-047E598CB2C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009" y="-11196"/>
            <a:ext cx="12191980" cy="6857990"/>
          </a:xfrm>
          <a:prstGeom prst="rect">
            <a:avLst/>
          </a:prstGeom>
        </p:spPr>
      </p:pic>
      <p:grpSp>
        <p:nvGrpSpPr>
          <p:cNvPr id="10" name="Group 9">
            <a:extLst>
              <a:ext uri="{FF2B5EF4-FFF2-40B4-BE49-F238E27FC236}">
                <a16:creationId xmlns:a16="http://schemas.microsoft.com/office/drawing/2014/main" id="{EF41A68A-8CD1-4105-B4EC-A56286CB0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B955F46-02E4-4A82-96F5-CBAFDD4A7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775EF-026C-4E4A-873B-185915FB4F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400D0967-F02F-4275-8520-75D52A1D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21">
                <a:extLst>
                  <a:ext uri="{FF2B5EF4-FFF2-40B4-BE49-F238E27FC236}">
                    <a16:creationId xmlns:a16="http://schemas.microsoft.com/office/drawing/2014/main" id="{B4B16BA1-0F90-43DD-9D6C-6F196A15A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22">
                <a:extLst>
                  <a:ext uri="{FF2B5EF4-FFF2-40B4-BE49-F238E27FC236}">
                    <a16:creationId xmlns:a16="http://schemas.microsoft.com/office/drawing/2014/main" id="{7B652CBC-3D51-4C0E-8DDE-2C4A49B38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23">
                <a:extLst>
                  <a:ext uri="{FF2B5EF4-FFF2-40B4-BE49-F238E27FC236}">
                    <a16:creationId xmlns:a16="http://schemas.microsoft.com/office/drawing/2014/main" id="{3AFF0419-6554-4FDD-93AB-8A8C45FF5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a:extLst>
              <a:ext uri="{FF2B5EF4-FFF2-40B4-BE49-F238E27FC236}">
                <a16:creationId xmlns:a16="http://schemas.microsoft.com/office/drawing/2014/main" id="{D4774D57-151E-4936-9AF4-E70073D4EB30}"/>
              </a:ext>
            </a:extLst>
          </p:cNvPr>
          <p:cNvSpPr>
            <a:spLocks noGrp="1"/>
          </p:cNvSpPr>
          <p:nvPr>
            <p:ph type="ctrTitle"/>
          </p:nvPr>
        </p:nvSpPr>
        <p:spPr>
          <a:xfrm>
            <a:off x="2636369" y="1781484"/>
            <a:ext cx="6815669" cy="1515533"/>
          </a:xfrm>
        </p:spPr>
        <p:txBody>
          <a:bodyPr>
            <a:noAutofit/>
          </a:bodyPr>
          <a:lstStyle/>
          <a:p>
            <a:r>
              <a:rPr lang="en-US" sz="4800" b="1">
                <a:latin typeface="Times"/>
                <a:cs typeface="Times"/>
              </a:rPr>
              <a:t>Saphhire Bank</a:t>
            </a:r>
            <a:endParaRPr lang="en-US" sz="4800" b="1" dirty="0">
              <a:latin typeface="Times"/>
              <a:cs typeface="Times"/>
            </a:endParaRPr>
          </a:p>
        </p:txBody>
      </p:sp>
      <p:cxnSp>
        <p:nvCxnSpPr>
          <p:cNvPr id="18" name="Straight Connector 17">
            <a:extLst>
              <a:ext uri="{FF2B5EF4-FFF2-40B4-BE49-F238E27FC236}">
                <a16:creationId xmlns:a16="http://schemas.microsoft.com/office/drawing/2014/main" id="{5F310D7E-8F1E-4C2F-8824-E43E043DD8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5A75EE0A-53B5-4719-9CB7-5387E99D98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48F21C9B-2A2B-49E0-A15C-401F0E8DE9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02432592-29B9-4972-91B0-C8987327EC8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618074" y="1806821"/>
            <a:ext cx="731520" cy="731520"/>
          </a:xfrm>
          <a:prstGeom prst="rect">
            <a:avLst/>
          </a:prstGeom>
        </p:spPr>
      </p:pic>
      <p:sp>
        <p:nvSpPr>
          <p:cNvPr id="3" name="TextBox 2">
            <a:extLst>
              <a:ext uri="{FF2B5EF4-FFF2-40B4-BE49-F238E27FC236}">
                <a16:creationId xmlns:a16="http://schemas.microsoft.com/office/drawing/2014/main" id="{9E71851C-C14C-490C-BC61-BE9FBD3D230C}"/>
              </a:ext>
            </a:extLst>
          </p:cNvPr>
          <p:cNvSpPr txBox="1"/>
          <p:nvPr/>
        </p:nvSpPr>
        <p:spPr>
          <a:xfrm>
            <a:off x="5004547" y="3794312"/>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latin typeface="Times"/>
                <a:cs typeface="Times"/>
              </a:rPr>
              <a:t>Agent</a:t>
            </a:r>
          </a:p>
        </p:txBody>
      </p:sp>
    </p:spTree>
    <p:extLst>
      <p:ext uri="{BB962C8B-B14F-4D97-AF65-F5344CB8AC3E}">
        <p14:creationId xmlns:p14="http://schemas.microsoft.com/office/powerpoint/2010/main" val="969913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E3A9-3AEE-4841-847C-8C1B0FE6B740}"/>
              </a:ext>
            </a:extLst>
          </p:cNvPr>
          <p:cNvSpPr>
            <a:spLocks noGrp="1"/>
          </p:cNvSpPr>
          <p:nvPr>
            <p:ph type="title"/>
          </p:nvPr>
        </p:nvSpPr>
        <p:spPr/>
        <p:txBody>
          <a:bodyPr>
            <a:normAutofit/>
          </a:bodyPr>
          <a:lstStyle/>
          <a:p>
            <a:r>
              <a:rPr lang="en-US" sz="4800" dirty="0">
                <a:latin typeface="Times"/>
                <a:cs typeface="Times"/>
              </a:rPr>
              <a:t>Sapphire Bank</a:t>
            </a:r>
          </a:p>
        </p:txBody>
      </p:sp>
      <p:sp>
        <p:nvSpPr>
          <p:cNvPr id="3" name="Content Placeholder 2">
            <a:extLst>
              <a:ext uri="{FF2B5EF4-FFF2-40B4-BE49-F238E27FC236}">
                <a16:creationId xmlns:a16="http://schemas.microsoft.com/office/drawing/2014/main" id="{6A8ADA6A-5D23-4E63-8E76-D0F6574260EC}"/>
              </a:ext>
            </a:extLst>
          </p:cNvPr>
          <p:cNvSpPr>
            <a:spLocks noGrp="1"/>
          </p:cNvSpPr>
          <p:nvPr>
            <p:ph idx="1"/>
          </p:nvPr>
        </p:nvSpPr>
        <p:spPr/>
        <p:txBody>
          <a:bodyPr/>
          <a:lstStyle/>
          <a:p>
            <a:r>
              <a:rPr lang="en-US" b="1" dirty="0">
                <a:latin typeface="Times"/>
                <a:ea typeface="+mn-lt"/>
                <a:cs typeface="+mn-lt"/>
              </a:rPr>
              <a:t>Project-Banking Application</a:t>
            </a:r>
          </a:p>
          <a:p>
            <a:r>
              <a:rPr lang="en-US" dirty="0">
                <a:latin typeface="Times"/>
                <a:ea typeface="+mn-lt"/>
                <a:cs typeface="+mn-lt"/>
              </a:rPr>
              <a:t>Low Level Diagrams- Use Case , Class, Application Flow.</a:t>
            </a:r>
          </a:p>
          <a:p>
            <a:r>
              <a:rPr lang="en-US" dirty="0">
                <a:latin typeface="Times"/>
                <a:ea typeface="+mn-lt"/>
                <a:cs typeface="+mn-lt"/>
              </a:rPr>
              <a:t>Data Base Schema Design</a:t>
            </a:r>
          </a:p>
          <a:p>
            <a:r>
              <a:rPr lang="en-US" dirty="0">
                <a:latin typeface="Times"/>
                <a:ea typeface="+mn-lt"/>
                <a:cs typeface="+mn-lt"/>
              </a:rPr>
              <a:t>Architecture of Banking Application.</a:t>
            </a:r>
          </a:p>
          <a:p>
            <a:r>
              <a:rPr lang="en-US" dirty="0">
                <a:latin typeface="Times"/>
                <a:ea typeface="+mn-lt"/>
                <a:cs typeface="+mn-lt"/>
              </a:rPr>
              <a:t>UI Structure using Angular7( HTML/CSS/JS).</a:t>
            </a:r>
          </a:p>
          <a:p>
            <a:r>
              <a:rPr lang="en-US" dirty="0">
                <a:latin typeface="Times"/>
                <a:ea typeface="+mn-lt"/>
                <a:cs typeface="+mn-lt"/>
              </a:rPr>
              <a:t>Backend  Structure using JAVA, Spring Rest, Datab</a:t>
            </a:r>
            <a:r>
              <a:rPr lang="en-US" sz="2000" dirty="0">
                <a:ea typeface="+mn-lt"/>
                <a:cs typeface="+mn-lt"/>
              </a:rPr>
              <a:t>ase.</a:t>
            </a:r>
          </a:p>
          <a:p>
            <a:endParaRPr lang="en-US"/>
          </a:p>
        </p:txBody>
      </p:sp>
      <p:pic>
        <p:nvPicPr>
          <p:cNvPr id="5" name="Picture 4" descr="A picture containing drawing&#10;&#10;Description generated with very high confidence">
            <a:extLst>
              <a:ext uri="{FF2B5EF4-FFF2-40B4-BE49-F238E27FC236}">
                <a16:creationId xmlns:a16="http://schemas.microsoft.com/office/drawing/2014/main" id="{E1F245CD-3243-44CA-831C-EBD0EB3C810A}"/>
              </a:ext>
            </a:extLst>
          </p:cNvPr>
          <p:cNvPicPr>
            <a:picLocks noChangeAspect="1"/>
          </p:cNvPicPr>
          <p:nvPr/>
        </p:nvPicPr>
        <p:blipFill>
          <a:blip r:embed="rId2"/>
          <a:stretch>
            <a:fillRect/>
          </a:stretch>
        </p:blipFill>
        <p:spPr>
          <a:xfrm>
            <a:off x="9959796" y="795618"/>
            <a:ext cx="835908" cy="688875"/>
          </a:xfrm>
          <a:prstGeom prst="rect">
            <a:avLst/>
          </a:prstGeom>
        </p:spPr>
      </p:pic>
    </p:spTree>
    <p:extLst>
      <p:ext uri="{BB962C8B-B14F-4D97-AF65-F5344CB8AC3E}">
        <p14:creationId xmlns:p14="http://schemas.microsoft.com/office/powerpoint/2010/main" val="172505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C38A6C-F4EB-4AB0-AA14-E0E28ECAD40C}"/>
              </a:ext>
            </a:extLst>
          </p:cNvPr>
          <p:cNvSpPr txBox="1"/>
          <p:nvPr/>
        </p:nvSpPr>
        <p:spPr>
          <a:xfrm>
            <a:off x="3357282"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Node JS</a:t>
            </a:r>
          </a:p>
        </p:txBody>
      </p:sp>
      <p:pic>
        <p:nvPicPr>
          <p:cNvPr id="9" name="Picture 9" descr="A picture containing photo, table, stop, snow&#10;&#10;Description generated with very high confidence">
            <a:extLst>
              <a:ext uri="{FF2B5EF4-FFF2-40B4-BE49-F238E27FC236}">
                <a16:creationId xmlns:a16="http://schemas.microsoft.com/office/drawing/2014/main" id="{A6733506-E2F0-409E-9236-3DCFBD168DAE}"/>
              </a:ext>
            </a:extLst>
          </p:cNvPr>
          <p:cNvPicPr>
            <a:picLocks noGrp="1" noChangeAspect="1"/>
          </p:cNvPicPr>
          <p:nvPr>
            <p:ph idx="1"/>
          </p:nvPr>
        </p:nvPicPr>
        <p:blipFill>
          <a:blip r:embed="rId2"/>
          <a:stretch>
            <a:fillRect/>
          </a:stretch>
        </p:blipFill>
        <p:spPr>
          <a:xfrm>
            <a:off x="1258663" y="1416047"/>
            <a:ext cx="9738734" cy="4354105"/>
          </a:xfrm>
        </p:spPr>
      </p:pic>
      <p:sp>
        <p:nvSpPr>
          <p:cNvPr id="11" name="Explosion: 8 Points 10">
            <a:extLst>
              <a:ext uri="{FF2B5EF4-FFF2-40B4-BE49-F238E27FC236}">
                <a16:creationId xmlns:a16="http://schemas.microsoft.com/office/drawing/2014/main" id="{E797F216-0698-4E21-BA66-4FE58709D6C6}"/>
              </a:ext>
            </a:extLst>
          </p:cNvPr>
          <p:cNvSpPr/>
          <p:nvPr/>
        </p:nvSpPr>
        <p:spPr>
          <a:xfrm>
            <a:off x="542026" y="2389095"/>
            <a:ext cx="1166679" cy="1469238"/>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093048-8748-4F1E-BD86-FEEE9FB645D3}"/>
              </a:ext>
            </a:extLst>
          </p:cNvPr>
          <p:cNvSpPr txBox="1"/>
          <p:nvPr/>
        </p:nvSpPr>
        <p:spPr>
          <a:xfrm>
            <a:off x="642657" y="29062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Browser</a:t>
            </a:r>
          </a:p>
          <a:p>
            <a:endParaRPr lang="en-US" dirty="0"/>
          </a:p>
        </p:txBody>
      </p:sp>
      <p:sp>
        <p:nvSpPr>
          <p:cNvPr id="13" name="TextBox 12">
            <a:extLst>
              <a:ext uri="{FF2B5EF4-FFF2-40B4-BE49-F238E27FC236}">
                <a16:creationId xmlns:a16="http://schemas.microsoft.com/office/drawing/2014/main" id="{708B6FF9-8521-413A-BB2F-541026A52940}"/>
              </a:ext>
            </a:extLst>
          </p:cNvPr>
          <p:cNvSpPr txBox="1"/>
          <p:nvPr/>
        </p:nvSpPr>
        <p:spPr>
          <a:xfrm>
            <a:off x="1306606" y="3794312"/>
            <a:ext cx="927848" cy="478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Xml </a:t>
            </a:r>
            <a:r>
              <a:rPr lang="en-US" sz="1100"/>
              <a:t>HTTP</a:t>
            </a:r>
            <a:r>
              <a:rPr lang="en-US" sz="1200"/>
              <a:t> Request</a:t>
            </a:r>
            <a:endParaRPr lang="en-US" sz="1200" dirty="0"/>
          </a:p>
        </p:txBody>
      </p:sp>
      <p:sp>
        <p:nvSpPr>
          <p:cNvPr id="14" name="TextBox 13">
            <a:extLst>
              <a:ext uri="{FF2B5EF4-FFF2-40B4-BE49-F238E27FC236}">
                <a16:creationId xmlns:a16="http://schemas.microsoft.com/office/drawing/2014/main" id="{B7EEEDDB-FB3B-49DC-8546-ADA0996EF00E}"/>
              </a:ext>
            </a:extLst>
          </p:cNvPr>
          <p:cNvSpPr txBox="1"/>
          <p:nvPr/>
        </p:nvSpPr>
        <p:spPr>
          <a:xfrm>
            <a:off x="2009776" y="141586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Angular7</a:t>
            </a:r>
          </a:p>
          <a:p>
            <a:r>
              <a:rPr lang="en-US" sz="1200"/>
              <a:t>HTML/CSS/JS</a:t>
            </a:r>
            <a:endParaRPr lang="en-US" sz="1200" dirty="0"/>
          </a:p>
        </p:txBody>
      </p:sp>
      <p:sp>
        <p:nvSpPr>
          <p:cNvPr id="15" name="TextBox 14">
            <a:extLst>
              <a:ext uri="{FF2B5EF4-FFF2-40B4-BE49-F238E27FC236}">
                <a16:creationId xmlns:a16="http://schemas.microsoft.com/office/drawing/2014/main" id="{58DA018A-E4E6-46C4-B791-CBA4E103F768}"/>
              </a:ext>
            </a:extLst>
          </p:cNvPr>
          <p:cNvSpPr txBox="1"/>
          <p:nvPr/>
        </p:nvSpPr>
        <p:spPr>
          <a:xfrm>
            <a:off x="1306605" y="2023782"/>
            <a:ext cx="927848" cy="467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Xml HTTP Request</a:t>
            </a:r>
            <a:endParaRPr lang="en-US" sz="1200" dirty="0"/>
          </a:p>
        </p:txBody>
      </p:sp>
      <p:sp>
        <p:nvSpPr>
          <p:cNvPr id="18" name="TextBox 17">
            <a:extLst>
              <a:ext uri="{FF2B5EF4-FFF2-40B4-BE49-F238E27FC236}">
                <a16:creationId xmlns:a16="http://schemas.microsoft.com/office/drawing/2014/main" id="{B698FEFD-0676-4637-B491-8D1CF1257467}"/>
              </a:ext>
            </a:extLst>
          </p:cNvPr>
          <p:cNvSpPr txBox="1"/>
          <p:nvPr/>
        </p:nvSpPr>
        <p:spPr>
          <a:xfrm>
            <a:off x="2102224" y="31891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UI/UX</a:t>
            </a:r>
          </a:p>
        </p:txBody>
      </p:sp>
      <p:sp>
        <p:nvSpPr>
          <p:cNvPr id="21" name="TextBox 20">
            <a:extLst>
              <a:ext uri="{FF2B5EF4-FFF2-40B4-BE49-F238E27FC236}">
                <a16:creationId xmlns:a16="http://schemas.microsoft.com/office/drawing/2014/main" id="{5C769031-1060-4C0A-ACE9-7D350C1484BF}"/>
              </a:ext>
            </a:extLst>
          </p:cNvPr>
          <p:cNvSpPr txBox="1"/>
          <p:nvPr/>
        </p:nvSpPr>
        <p:spPr>
          <a:xfrm rot="-5460000">
            <a:off x="4567517" y="3368489"/>
            <a:ext cx="11967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BC(Spring Boot)</a:t>
            </a:r>
            <a:endParaRPr lang="en-US" sz="1400" dirty="0"/>
          </a:p>
        </p:txBody>
      </p:sp>
      <p:sp>
        <p:nvSpPr>
          <p:cNvPr id="23" name="TextBox 22">
            <a:extLst>
              <a:ext uri="{FF2B5EF4-FFF2-40B4-BE49-F238E27FC236}">
                <a16:creationId xmlns:a16="http://schemas.microsoft.com/office/drawing/2014/main" id="{A694C45C-1095-47D9-8EB0-13BA4E4487D1}"/>
              </a:ext>
            </a:extLst>
          </p:cNvPr>
          <p:cNvSpPr txBox="1"/>
          <p:nvPr/>
        </p:nvSpPr>
        <p:spPr>
          <a:xfrm>
            <a:off x="6651812" y="1485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iBatis/Hibernate</a:t>
            </a:r>
          </a:p>
        </p:txBody>
      </p:sp>
      <p:sp>
        <p:nvSpPr>
          <p:cNvPr id="24" name="TextBox 23">
            <a:extLst>
              <a:ext uri="{FF2B5EF4-FFF2-40B4-BE49-F238E27FC236}">
                <a16:creationId xmlns:a16="http://schemas.microsoft.com/office/drawing/2014/main" id="{28EFDC53-835E-4667-A17B-897421DA21FC}"/>
              </a:ext>
            </a:extLst>
          </p:cNvPr>
          <p:cNvSpPr txBox="1"/>
          <p:nvPr/>
        </p:nvSpPr>
        <p:spPr>
          <a:xfrm rot="16260000">
            <a:off x="6366802" y="2812660"/>
            <a:ext cx="2261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ORM/Database</a:t>
            </a:r>
          </a:p>
        </p:txBody>
      </p:sp>
      <p:sp>
        <p:nvSpPr>
          <p:cNvPr id="25" name="TextBox 24">
            <a:extLst>
              <a:ext uri="{FF2B5EF4-FFF2-40B4-BE49-F238E27FC236}">
                <a16:creationId xmlns:a16="http://schemas.microsoft.com/office/drawing/2014/main" id="{004572FC-309E-4B20-8DB0-CE70E9682139}"/>
              </a:ext>
            </a:extLst>
          </p:cNvPr>
          <p:cNvSpPr txBox="1"/>
          <p:nvPr/>
        </p:nvSpPr>
        <p:spPr>
          <a:xfrm>
            <a:off x="5867399" y="45563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REST API</a:t>
            </a:r>
          </a:p>
        </p:txBody>
      </p:sp>
      <p:sp>
        <p:nvSpPr>
          <p:cNvPr id="26" name="TextBox 25">
            <a:extLst>
              <a:ext uri="{FF2B5EF4-FFF2-40B4-BE49-F238E27FC236}">
                <a16:creationId xmlns:a16="http://schemas.microsoft.com/office/drawing/2014/main" id="{689D1D29-0A6B-44EA-AEB2-09BF432A74DE}"/>
              </a:ext>
            </a:extLst>
          </p:cNvPr>
          <p:cNvSpPr txBox="1"/>
          <p:nvPr/>
        </p:nvSpPr>
        <p:spPr>
          <a:xfrm>
            <a:off x="2102223" y="510539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Front End Development</a:t>
            </a:r>
          </a:p>
        </p:txBody>
      </p:sp>
      <p:sp>
        <p:nvSpPr>
          <p:cNvPr id="27" name="TextBox 26">
            <a:extLst>
              <a:ext uri="{FF2B5EF4-FFF2-40B4-BE49-F238E27FC236}">
                <a16:creationId xmlns:a16="http://schemas.microsoft.com/office/drawing/2014/main" id="{AAC7C2BE-40B0-4DB0-9D30-8FAD0840087B}"/>
              </a:ext>
            </a:extLst>
          </p:cNvPr>
          <p:cNvSpPr txBox="1"/>
          <p:nvPr/>
        </p:nvSpPr>
        <p:spPr>
          <a:xfrm>
            <a:off x="2483223" y="45226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Node JS </a:t>
            </a:r>
          </a:p>
        </p:txBody>
      </p:sp>
      <p:cxnSp>
        <p:nvCxnSpPr>
          <p:cNvPr id="29" name="Straight Arrow Connector 28">
            <a:extLst>
              <a:ext uri="{FF2B5EF4-FFF2-40B4-BE49-F238E27FC236}">
                <a16:creationId xmlns:a16="http://schemas.microsoft.com/office/drawing/2014/main" id="{D9063FE3-2739-45E6-985C-6330A29838D1}"/>
              </a:ext>
            </a:extLst>
          </p:cNvPr>
          <p:cNvCxnSpPr/>
          <p:nvPr/>
        </p:nvCxnSpPr>
        <p:spPr>
          <a:xfrm flipV="1">
            <a:off x="1924050" y="5460628"/>
            <a:ext cx="2046193" cy="44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D588308-0354-472B-8AF7-BCC24B4F0827}"/>
              </a:ext>
            </a:extLst>
          </p:cNvPr>
          <p:cNvSpPr txBox="1"/>
          <p:nvPr/>
        </p:nvSpPr>
        <p:spPr>
          <a:xfrm>
            <a:off x="5755340" y="49261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Tomcat /Jetty</a:t>
            </a:r>
          </a:p>
        </p:txBody>
      </p:sp>
      <p:cxnSp>
        <p:nvCxnSpPr>
          <p:cNvPr id="31" name="Straight Arrow Connector 30">
            <a:extLst>
              <a:ext uri="{FF2B5EF4-FFF2-40B4-BE49-F238E27FC236}">
                <a16:creationId xmlns:a16="http://schemas.microsoft.com/office/drawing/2014/main" id="{BB236244-8FAF-4240-8292-AC2E326F7BB4}"/>
              </a:ext>
            </a:extLst>
          </p:cNvPr>
          <p:cNvCxnSpPr/>
          <p:nvPr/>
        </p:nvCxnSpPr>
        <p:spPr>
          <a:xfrm>
            <a:off x="1302124" y="2534771"/>
            <a:ext cx="746312" cy="67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9F8CC2-A567-4CF6-9107-D60FEC2D43E8}"/>
              </a:ext>
            </a:extLst>
          </p:cNvPr>
          <p:cNvCxnSpPr>
            <a:cxnSpLocks/>
          </p:cNvCxnSpPr>
          <p:nvPr/>
        </p:nvCxnSpPr>
        <p:spPr>
          <a:xfrm>
            <a:off x="1492623" y="3453653"/>
            <a:ext cx="634254" cy="67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62DAB79-8929-4BA9-87E5-8B100B9DC50E}"/>
              </a:ext>
            </a:extLst>
          </p:cNvPr>
          <p:cNvSpPr txBox="1"/>
          <p:nvPr/>
        </p:nvSpPr>
        <p:spPr>
          <a:xfrm>
            <a:off x="4124886" y="595033"/>
            <a:ext cx="42335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a:cs typeface="Times"/>
              </a:rPr>
              <a:t>Full Stack Architecture</a:t>
            </a:r>
          </a:p>
        </p:txBody>
      </p:sp>
      <p:sp>
        <p:nvSpPr>
          <p:cNvPr id="35" name="TextBox 34">
            <a:extLst>
              <a:ext uri="{FF2B5EF4-FFF2-40B4-BE49-F238E27FC236}">
                <a16:creationId xmlns:a16="http://schemas.microsoft.com/office/drawing/2014/main" id="{98A9CF09-6E1D-460A-822C-11E21C437EFB}"/>
              </a:ext>
            </a:extLst>
          </p:cNvPr>
          <p:cNvSpPr txBox="1"/>
          <p:nvPr/>
        </p:nvSpPr>
        <p:spPr>
          <a:xfrm>
            <a:off x="4870076" y="14859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Java/Spring</a:t>
            </a:r>
          </a:p>
          <a:p>
            <a:pPr algn="l"/>
            <a:endParaRPr lang="en-US" dirty="0"/>
          </a:p>
        </p:txBody>
      </p:sp>
      <p:sp>
        <p:nvSpPr>
          <p:cNvPr id="2" name="Cylinder 1">
            <a:extLst>
              <a:ext uri="{FF2B5EF4-FFF2-40B4-BE49-F238E27FC236}">
                <a16:creationId xmlns:a16="http://schemas.microsoft.com/office/drawing/2014/main" id="{BD856B74-39D6-4C0B-BAD4-00C5FE5E6BED}"/>
              </a:ext>
            </a:extLst>
          </p:cNvPr>
          <p:cNvSpPr/>
          <p:nvPr/>
        </p:nvSpPr>
        <p:spPr>
          <a:xfrm>
            <a:off x="9336741" y="2540776"/>
            <a:ext cx="918882" cy="1221441"/>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B85AAA-F6E7-43D4-A753-B6EB686205BA}"/>
              </a:ext>
            </a:extLst>
          </p:cNvPr>
          <p:cNvSpPr txBox="1"/>
          <p:nvPr/>
        </p:nvSpPr>
        <p:spPr>
          <a:xfrm>
            <a:off x="9573745" y="30407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DB</a:t>
            </a:r>
            <a:endParaRPr lang="en-US" dirty="0"/>
          </a:p>
        </p:txBody>
      </p:sp>
      <p:cxnSp>
        <p:nvCxnSpPr>
          <p:cNvPr id="4" name="Straight Arrow Connector 3">
            <a:extLst>
              <a:ext uri="{FF2B5EF4-FFF2-40B4-BE49-F238E27FC236}">
                <a16:creationId xmlns:a16="http://schemas.microsoft.com/office/drawing/2014/main" id="{3F1FEB0D-FB90-425F-BB61-992A64BF70AB}"/>
              </a:ext>
            </a:extLst>
          </p:cNvPr>
          <p:cNvCxnSpPr/>
          <p:nvPr/>
        </p:nvCxnSpPr>
        <p:spPr>
          <a:xfrm>
            <a:off x="7829550" y="2842932"/>
            <a:ext cx="1508311" cy="17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635C2B-33C8-4C6E-9487-91DCBA175A94}"/>
              </a:ext>
            </a:extLst>
          </p:cNvPr>
          <p:cNvCxnSpPr/>
          <p:nvPr/>
        </p:nvCxnSpPr>
        <p:spPr>
          <a:xfrm flipH="1" flipV="1">
            <a:off x="7816664" y="3255870"/>
            <a:ext cx="1539687" cy="38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14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oiletry&#10;&#10;Description generated with very high confidence">
            <a:extLst>
              <a:ext uri="{FF2B5EF4-FFF2-40B4-BE49-F238E27FC236}">
                <a16:creationId xmlns:a16="http://schemas.microsoft.com/office/drawing/2014/main" id="{F5473F5C-894A-4359-B416-7EE190211AF0}"/>
              </a:ext>
            </a:extLst>
          </p:cNvPr>
          <p:cNvPicPr>
            <a:picLocks noChangeAspect="1"/>
          </p:cNvPicPr>
          <p:nvPr/>
        </p:nvPicPr>
        <p:blipFill>
          <a:blip r:embed="rId2"/>
          <a:stretch>
            <a:fillRect/>
          </a:stretch>
        </p:blipFill>
        <p:spPr>
          <a:xfrm>
            <a:off x="1223163" y="644459"/>
            <a:ext cx="1562997" cy="1173190"/>
          </a:xfrm>
          <a:prstGeom prst="rect">
            <a:avLst/>
          </a:prstGeom>
        </p:spPr>
      </p:pic>
      <p:cxnSp>
        <p:nvCxnSpPr>
          <p:cNvPr id="3" name="Straight Connector 2">
            <a:extLst>
              <a:ext uri="{FF2B5EF4-FFF2-40B4-BE49-F238E27FC236}">
                <a16:creationId xmlns:a16="http://schemas.microsoft.com/office/drawing/2014/main" id="{FD3858A5-2242-490F-9881-154C5F14A2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toiletry&#10;&#10;Description generated with very high confidence">
            <a:extLst>
              <a:ext uri="{FF2B5EF4-FFF2-40B4-BE49-F238E27FC236}">
                <a16:creationId xmlns:a16="http://schemas.microsoft.com/office/drawing/2014/main" id="{36ABEA4B-DD97-4776-BAAE-B69D652F7074}"/>
              </a:ext>
            </a:extLst>
          </p:cNvPr>
          <p:cNvPicPr>
            <a:picLocks noChangeAspect="1"/>
          </p:cNvPicPr>
          <p:nvPr/>
        </p:nvPicPr>
        <p:blipFill>
          <a:blip r:embed="rId2"/>
          <a:stretch>
            <a:fillRect/>
          </a:stretch>
        </p:blipFill>
        <p:spPr>
          <a:xfrm>
            <a:off x="3761214" y="655665"/>
            <a:ext cx="1775908" cy="1061131"/>
          </a:xfrm>
          <a:prstGeom prst="rect">
            <a:avLst/>
          </a:prstGeom>
        </p:spPr>
      </p:pic>
      <p:cxnSp>
        <p:nvCxnSpPr>
          <p:cNvPr id="5" name="Straight Connector 4">
            <a:extLst>
              <a:ext uri="{FF2B5EF4-FFF2-40B4-BE49-F238E27FC236}">
                <a16:creationId xmlns:a16="http://schemas.microsoft.com/office/drawing/2014/main" id="{FAA2AFD9-DA9F-4A81-B109-F6B2500D0C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oiletry&#10;&#10;Description generated with very high confidence">
            <a:extLst>
              <a:ext uri="{FF2B5EF4-FFF2-40B4-BE49-F238E27FC236}">
                <a16:creationId xmlns:a16="http://schemas.microsoft.com/office/drawing/2014/main" id="{D06B3E31-0D6B-4D2A-8674-658D66791D1E}"/>
              </a:ext>
            </a:extLst>
          </p:cNvPr>
          <p:cNvPicPr>
            <a:picLocks noChangeAspect="1"/>
          </p:cNvPicPr>
          <p:nvPr/>
        </p:nvPicPr>
        <p:blipFill>
          <a:blip r:embed="rId2"/>
          <a:stretch>
            <a:fillRect/>
          </a:stretch>
        </p:blipFill>
        <p:spPr>
          <a:xfrm>
            <a:off x="6407198" y="655665"/>
            <a:ext cx="2414643" cy="1016308"/>
          </a:xfrm>
          <a:prstGeom prst="rect">
            <a:avLst/>
          </a:prstGeom>
        </p:spPr>
      </p:pic>
      <p:cxnSp>
        <p:nvCxnSpPr>
          <p:cNvPr id="7" name="Straight Connector 6">
            <a:extLst>
              <a:ext uri="{FF2B5EF4-FFF2-40B4-BE49-F238E27FC236}">
                <a16:creationId xmlns:a16="http://schemas.microsoft.com/office/drawing/2014/main" id="{A0855A13-27E5-46E3-9C21-CE8FF1E7EB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oiletry&#10;&#10;Description generated with very high confidence">
            <a:extLst>
              <a:ext uri="{FF2B5EF4-FFF2-40B4-BE49-F238E27FC236}">
                <a16:creationId xmlns:a16="http://schemas.microsoft.com/office/drawing/2014/main" id="{41B73924-525E-4BAF-B854-BC080C4003D3}"/>
              </a:ext>
            </a:extLst>
          </p:cNvPr>
          <p:cNvPicPr>
            <a:picLocks noChangeAspect="1"/>
          </p:cNvPicPr>
          <p:nvPr/>
        </p:nvPicPr>
        <p:blipFill>
          <a:blip r:embed="rId2"/>
          <a:stretch>
            <a:fillRect/>
          </a:stretch>
        </p:blipFill>
        <p:spPr>
          <a:xfrm>
            <a:off x="9197412" y="745311"/>
            <a:ext cx="1899173" cy="926662"/>
          </a:xfrm>
          <a:prstGeom prst="rect">
            <a:avLst/>
          </a:prstGeom>
        </p:spPr>
      </p:pic>
      <p:sp>
        <p:nvSpPr>
          <p:cNvPr id="9" name="TextBox 8">
            <a:extLst>
              <a:ext uri="{FF2B5EF4-FFF2-40B4-BE49-F238E27FC236}">
                <a16:creationId xmlns:a16="http://schemas.microsoft.com/office/drawing/2014/main" id="{67AC81E8-6DDB-49A0-839F-B80F7306B86F}"/>
              </a:ext>
            </a:extLst>
          </p:cNvPr>
          <p:cNvSpPr txBox="1"/>
          <p:nvPr/>
        </p:nvSpPr>
        <p:spPr>
          <a:xfrm>
            <a:off x="1348628" y="1034863"/>
            <a:ext cx="2149289"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FRONTEND</a:t>
            </a:r>
          </a:p>
        </p:txBody>
      </p:sp>
      <p:sp>
        <p:nvSpPr>
          <p:cNvPr id="10" name="TextBox 9">
            <a:extLst>
              <a:ext uri="{FF2B5EF4-FFF2-40B4-BE49-F238E27FC236}">
                <a16:creationId xmlns:a16="http://schemas.microsoft.com/office/drawing/2014/main" id="{FD6E4BBE-5314-4B1E-A868-2F9B2BB67D1A}"/>
              </a:ext>
            </a:extLst>
          </p:cNvPr>
          <p:cNvSpPr txBox="1"/>
          <p:nvPr/>
        </p:nvSpPr>
        <p:spPr>
          <a:xfrm>
            <a:off x="4057650" y="987239"/>
            <a:ext cx="2743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BACKEND</a:t>
            </a:r>
          </a:p>
        </p:txBody>
      </p:sp>
      <p:sp>
        <p:nvSpPr>
          <p:cNvPr id="11" name="TextBox 10">
            <a:extLst>
              <a:ext uri="{FF2B5EF4-FFF2-40B4-BE49-F238E27FC236}">
                <a16:creationId xmlns:a16="http://schemas.microsoft.com/office/drawing/2014/main" id="{6175AA30-E76D-4670-AFF8-1BFB6A6F89B0}"/>
              </a:ext>
            </a:extLst>
          </p:cNvPr>
          <p:cNvSpPr txBox="1"/>
          <p:nvPr/>
        </p:nvSpPr>
        <p:spPr>
          <a:xfrm>
            <a:off x="6800290" y="894790"/>
            <a:ext cx="2743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DevOps</a:t>
            </a:r>
          </a:p>
        </p:txBody>
      </p:sp>
      <p:sp>
        <p:nvSpPr>
          <p:cNvPr id="12" name="TextBox 11">
            <a:extLst>
              <a:ext uri="{FF2B5EF4-FFF2-40B4-BE49-F238E27FC236}">
                <a16:creationId xmlns:a16="http://schemas.microsoft.com/office/drawing/2014/main" id="{700F5FF3-CA40-4230-AB6A-884C5AAA515F}"/>
              </a:ext>
            </a:extLst>
          </p:cNvPr>
          <p:cNvSpPr txBox="1"/>
          <p:nvPr/>
        </p:nvSpPr>
        <p:spPr>
          <a:xfrm>
            <a:off x="9834283" y="992842"/>
            <a:ext cx="274320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DATA</a:t>
            </a:r>
            <a:endParaRPr lang="en-US"/>
          </a:p>
          <a:p>
            <a:pPr algn="l"/>
            <a:endParaRPr lang="en-US" sz="1600" b="1" dirty="0"/>
          </a:p>
        </p:txBody>
      </p:sp>
      <p:pic>
        <p:nvPicPr>
          <p:cNvPr id="13" name="Picture 12" descr="A stop sign&#10;&#10;Description generated with very high confidence">
            <a:extLst>
              <a:ext uri="{FF2B5EF4-FFF2-40B4-BE49-F238E27FC236}">
                <a16:creationId xmlns:a16="http://schemas.microsoft.com/office/drawing/2014/main" id="{233ED024-7A2E-47DE-B931-CAF515B95791}"/>
              </a:ext>
            </a:extLst>
          </p:cNvPr>
          <p:cNvPicPr>
            <a:picLocks noChangeAspect="1"/>
          </p:cNvPicPr>
          <p:nvPr/>
        </p:nvPicPr>
        <p:blipFill>
          <a:blip r:embed="rId3"/>
          <a:stretch>
            <a:fillRect/>
          </a:stretch>
        </p:blipFill>
        <p:spPr>
          <a:xfrm>
            <a:off x="751004" y="1919800"/>
            <a:ext cx="1064559" cy="806825"/>
          </a:xfrm>
          <a:prstGeom prst="rect">
            <a:avLst/>
          </a:prstGeom>
        </p:spPr>
      </p:pic>
      <p:pic>
        <p:nvPicPr>
          <p:cNvPr id="14" name="Picture 13" descr="A picture containing drawing&#10;&#10;Description generated with very high confidence">
            <a:extLst>
              <a:ext uri="{FF2B5EF4-FFF2-40B4-BE49-F238E27FC236}">
                <a16:creationId xmlns:a16="http://schemas.microsoft.com/office/drawing/2014/main" id="{BE152AFF-D544-42B7-BE68-0D477C3BD8A5}"/>
              </a:ext>
            </a:extLst>
          </p:cNvPr>
          <p:cNvPicPr>
            <a:picLocks noChangeAspect="1"/>
          </p:cNvPicPr>
          <p:nvPr/>
        </p:nvPicPr>
        <p:blipFill>
          <a:blip r:embed="rId4"/>
          <a:stretch>
            <a:fillRect/>
          </a:stretch>
        </p:blipFill>
        <p:spPr>
          <a:xfrm>
            <a:off x="1738364" y="2686636"/>
            <a:ext cx="1309240" cy="1280485"/>
          </a:xfrm>
          <a:prstGeom prst="rect">
            <a:avLst/>
          </a:prstGeom>
        </p:spPr>
      </p:pic>
      <p:pic>
        <p:nvPicPr>
          <p:cNvPr id="15" name="Picture 14" descr="A close up of a sign&#10;&#10;Description generated with very high confidence">
            <a:extLst>
              <a:ext uri="{FF2B5EF4-FFF2-40B4-BE49-F238E27FC236}">
                <a16:creationId xmlns:a16="http://schemas.microsoft.com/office/drawing/2014/main" id="{51972B76-2144-4CEC-97D5-3B699EFF77EF}"/>
              </a:ext>
            </a:extLst>
          </p:cNvPr>
          <p:cNvPicPr>
            <a:picLocks noChangeAspect="1"/>
          </p:cNvPicPr>
          <p:nvPr/>
        </p:nvPicPr>
        <p:blipFill>
          <a:blip r:embed="rId5"/>
          <a:stretch>
            <a:fillRect/>
          </a:stretch>
        </p:blipFill>
        <p:spPr>
          <a:xfrm>
            <a:off x="814251" y="3456518"/>
            <a:ext cx="821572" cy="870402"/>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F297021F-7C8A-401D-9C42-C0F2F20DD953}"/>
              </a:ext>
            </a:extLst>
          </p:cNvPr>
          <p:cNvPicPr>
            <a:picLocks noChangeAspect="1"/>
          </p:cNvPicPr>
          <p:nvPr/>
        </p:nvPicPr>
        <p:blipFill>
          <a:blip r:embed="rId6"/>
          <a:stretch>
            <a:fillRect/>
          </a:stretch>
        </p:blipFill>
        <p:spPr>
          <a:xfrm>
            <a:off x="1897998" y="4228820"/>
            <a:ext cx="1145802" cy="1145803"/>
          </a:xfrm>
          <a:prstGeom prst="rect">
            <a:avLst/>
          </a:prstGeom>
        </p:spPr>
      </p:pic>
      <p:pic>
        <p:nvPicPr>
          <p:cNvPr id="18" name="Picture 17" descr="A picture containing drawing, food&#10;&#10;Description generated with very high confidence">
            <a:extLst>
              <a:ext uri="{FF2B5EF4-FFF2-40B4-BE49-F238E27FC236}">
                <a16:creationId xmlns:a16="http://schemas.microsoft.com/office/drawing/2014/main" id="{2DE220FC-64A3-4C15-9848-73773C2FCAB6}"/>
              </a:ext>
            </a:extLst>
          </p:cNvPr>
          <p:cNvPicPr>
            <a:picLocks noChangeAspect="1"/>
          </p:cNvPicPr>
          <p:nvPr/>
        </p:nvPicPr>
        <p:blipFill>
          <a:blip r:embed="rId7"/>
          <a:stretch>
            <a:fillRect/>
          </a:stretch>
        </p:blipFill>
        <p:spPr>
          <a:xfrm>
            <a:off x="3456454" y="1712257"/>
            <a:ext cx="1099298" cy="1080248"/>
          </a:xfrm>
          <a:prstGeom prst="rect">
            <a:avLst/>
          </a:prstGeom>
        </p:spPr>
      </p:pic>
      <p:pic>
        <p:nvPicPr>
          <p:cNvPr id="19" name="Picture 18" descr="A picture containing cat, sky&#10;&#10;Description generated with very high confidence">
            <a:extLst>
              <a:ext uri="{FF2B5EF4-FFF2-40B4-BE49-F238E27FC236}">
                <a16:creationId xmlns:a16="http://schemas.microsoft.com/office/drawing/2014/main" id="{1F34B298-0E6E-4940-917D-24702DCE7B56}"/>
              </a:ext>
            </a:extLst>
          </p:cNvPr>
          <p:cNvPicPr>
            <a:picLocks noChangeAspect="1"/>
          </p:cNvPicPr>
          <p:nvPr/>
        </p:nvPicPr>
        <p:blipFill>
          <a:blip r:embed="rId8"/>
          <a:stretch>
            <a:fillRect/>
          </a:stretch>
        </p:blipFill>
        <p:spPr>
          <a:xfrm>
            <a:off x="4903695" y="4325470"/>
            <a:ext cx="1118349" cy="963706"/>
          </a:xfrm>
          <a:prstGeom prst="rect">
            <a:avLst/>
          </a:prstGeom>
        </p:spPr>
      </p:pic>
      <p:pic>
        <p:nvPicPr>
          <p:cNvPr id="20" name="Picture 19" descr="A drawing of a person&#10;&#10;Description generated with high confidence">
            <a:extLst>
              <a:ext uri="{FF2B5EF4-FFF2-40B4-BE49-F238E27FC236}">
                <a16:creationId xmlns:a16="http://schemas.microsoft.com/office/drawing/2014/main" id="{A7367A85-259D-4722-8524-DA1117FBD125}"/>
              </a:ext>
            </a:extLst>
          </p:cNvPr>
          <p:cNvPicPr>
            <a:picLocks noChangeAspect="1"/>
          </p:cNvPicPr>
          <p:nvPr/>
        </p:nvPicPr>
        <p:blipFill>
          <a:blip r:embed="rId9"/>
          <a:stretch>
            <a:fillRect/>
          </a:stretch>
        </p:blipFill>
        <p:spPr>
          <a:xfrm>
            <a:off x="3446930" y="3521356"/>
            <a:ext cx="1140760" cy="823816"/>
          </a:xfrm>
          <a:prstGeom prst="rect">
            <a:avLst/>
          </a:prstGeom>
        </p:spPr>
      </p:pic>
      <p:pic>
        <p:nvPicPr>
          <p:cNvPr id="21" name="Picture 20" descr="A picture containing drawing&#10;&#10;Description generated with very high confidence">
            <a:extLst>
              <a:ext uri="{FF2B5EF4-FFF2-40B4-BE49-F238E27FC236}">
                <a16:creationId xmlns:a16="http://schemas.microsoft.com/office/drawing/2014/main" id="{E89D50B2-C367-42CE-BD25-54956BB561FC}"/>
              </a:ext>
            </a:extLst>
          </p:cNvPr>
          <p:cNvPicPr>
            <a:picLocks noChangeAspect="1"/>
          </p:cNvPicPr>
          <p:nvPr/>
        </p:nvPicPr>
        <p:blipFill>
          <a:blip r:embed="rId10"/>
          <a:stretch>
            <a:fillRect/>
          </a:stretch>
        </p:blipFill>
        <p:spPr>
          <a:xfrm>
            <a:off x="4612341" y="2793260"/>
            <a:ext cx="1320054" cy="632744"/>
          </a:xfrm>
          <a:prstGeom prst="rect">
            <a:avLst/>
          </a:prstGeom>
        </p:spPr>
      </p:pic>
      <p:pic>
        <p:nvPicPr>
          <p:cNvPr id="22" name="Picture 21" descr="A picture containing drawing&#10;&#10;Description generated with very high confidence">
            <a:extLst>
              <a:ext uri="{FF2B5EF4-FFF2-40B4-BE49-F238E27FC236}">
                <a16:creationId xmlns:a16="http://schemas.microsoft.com/office/drawing/2014/main" id="{3520AD23-5DC1-48B7-8B42-2FA846D76B13}"/>
              </a:ext>
            </a:extLst>
          </p:cNvPr>
          <p:cNvPicPr>
            <a:picLocks noChangeAspect="1"/>
          </p:cNvPicPr>
          <p:nvPr/>
        </p:nvPicPr>
        <p:blipFill>
          <a:blip r:embed="rId11"/>
          <a:stretch>
            <a:fillRect/>
          </a:stretch>
        </p:blipFill>
        <p:spPr>
          <a:xfrm>
            <a:off x="6402761" y="2155732"/>
            <a:ext cx="2143125" cy="2344830"/>
          </a:xfrm>
          <a:prstGeom prst="rect">
            <a:avLst/>
          </a:prstGeom>
        </p:spPr>
      </p:pic>
      <p:pic>
        <p:nvPicPr>
          <p:cNvPr id="23" name="Picture 22" descr="A picture containing drawing, food&#10;&#10;Description generated with very high confidence">
            <a:extLst>
              <a:ext uri="{FF2B5EF4-FFF2-40B4-BE49-F238E27FC236}">
                <a16:creationId xmlns:a16="http://schemas.microsoft.com/office/drawing/2014/main" id="{02F38B26-7C48-4D20-ABFB-CD90581BA889}"/>
              </a:ext>
            </a:extLst>
          </p:cNvPr>
          <p:cNvPicPr>
            <a:picLocks noChangeAspect="1"/>
          </p:cNvPicPr>
          <p:nvPr/>
        </p:nvPicPr>
        <p:blipFill>
          <a:blip r:embed="rId12"/>
          <a:stretch>
            <a:fillRect/>
          </a:stretch>
        </p:blipFill>
        <p:spPr>
          <a:xfrm>
            <a:off x="9161929" y="2297658"/>
            <a:ext cx="2182906" cy="1713597"/>
          </a:xfrm>
          <a:prstGeom prst="rect">
            <a:avLst/>
          </a:prstGeom>
        </p:spPr>
      </p:pic>
    </p:spTree>
    <p:extLst>
      <p:ext uri="{BB962C8B-B14F-4D97-AF65-F5344CB8AC3E}">
        <p14:creationId xmlns:p14="http://schemas.microsoft.com/office/powerpoint/2010/main" val="87288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E0B0-2E0B-4B18-B977-06926739FE51}"/>
              </a:ext>
            </a:extLst>
          </p:cNvPr>
          <p:cNvSpPr>
            <a:spLocks noGrp="1"/>
          </p:cNvSpPr>
          <p:nvPr>
            <p:ph type="title"/>
          </p:nvPr>
        </p:nvSpPr>
        <p:spPr/>
        <p:txBody>
          <a:bodyPr>
            <a:normAutofit fontScale="90000"/>
          </a:bodyPr>
          <a:lstStyle/>
          <a:p>
            <a:r>
              <a:rPr lang="en-US" b="1" dirty="0">
                <a:latin typeface="Times"/>
                <a:cs typeface="Times"/>
              </a:rPr>
              <a:t>Sapphire Bank Management Application</a:t>
            </a:r>
          </a:p>
        </p:txBody>
      </p:sp>
      <p:sp>
        <p:nvSpPr>
          <p:cNvPr id="3" name="Content Placeholder 2">
            <a:extLst>
              <a:ext uri="{FF2B5EF4-FFF2-40B4-BE49-F238E27FC236}">
                <a16:creationId xmlns:a16="http://schemas.microsoft.com/office/drawing/2014/main" id="{C31B2BFB-822C-4165-97D6-FB344B850E5D}"/>
              </a:ext>
            </a:extLst>
          </p:cNvPr>
          <p:cNvSpPr>
            <a:spLocks noGrp="1"/>
          </p:cNvSpPr>
          <p:nvPr>
            <p:ph idx="1"/>
          </p:nvPr>
        </p:nvSpPr>
        <p:spPr/>
        <p:txBody>
          <a:bodyPr/>
          <a:lstStyle/>
          <a:p>
            <a:r>
              <a:rPr lang="en-US">
                <a:latin typeface="Times"/>
                <a:cs typeface="Times"/>
              </a:rPr>
              <a:t>Sapphire Bank Application allows us to perform various banking related operations like transaction,updation etc.</a:t>
            </a:r>
          </a:p>
          <a:p>
            <a:r>
              <a:rPr lang="en-US">
                <a:latin typeface="Times"/>
                <a:ea typeface="+mn-lt"/>
                <a:cs typeface="+mn-lt"/>
              </a:rPr>
              <a:t>Agent can Approve the customer , delete the customer, view customers of particular branch and view transactions.</a:t>
            </a:r>
            <a:endParaRPr lang="en-US">
              <a:latin typeface="Times"/>
              <a:cs typeface="Times"/>
            </a:endParaRPr>
          </a:p>
        </p:txBody>
      </p:sp>
      <p:pic>
        <p:nvPicPr>
          <p:cNvPr id="5" name="Picture 4">
            <a:extLst>
              <a:ext uri="{FF2B5EF4-FFF2-40B4-BE49-F238E27FC236}">
                <a16:creationId xmlns:a16="http://schemas.microsoft.com/office/drawing/2014/main" id="{A6BF71CA-5E0C-4A72-AECD-2496C6F0B54F}"/>
              </a:ext>
            </a:extLst>
          </p:cNvPr>
          <p:cNvPicPr>
            <a:picLocks noChangeAspect="1"/>
          </p:cNvPicPr>
          <p:nvPr/>
        </p:nvPicPr>
        <p:blipFill>
          <a:blip r:embed="rId2"/>
          <a:stretch>
            <a:fillRect/>
          </a:stretch>
        </p:blipFill>
        <p:spPr>
          <a:xfrm>
            <a:off x="10218589" y="738109"/>
            <a:ext cx="835908" cy="688875"/>
          </a:xfrm>
          <a:prstGeom prst="rect">
            <a:avLst/>
          </a:prstGeom>
        </p:spPr>
      </p:pic>
    </p:spTree>
    <p:extLst>
      <p:ext uri="{BB962C8B-B14F-4D97-AF65-F5344CB8AC3E}">
        <p14:creationId xmlns:p14="http://schemas.microsoft.com/office/powerpoint/2010/main" val="44727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FBFF-80B3-492D-AAB1-F19F9E2700CC}"/>
              </a:ext>
            </a:extLst>
          </p:cNvPr>
          <p:cNvSpPr>
            <a:spLocks noGrp="1"/>
          </p:cNvSpPr>
          <p:nvPr>
            <p:ph type="title"/>
          </p:nvPr>
        </p:nvSpPr>
        <p:spPr/>
        <p:txBody>
          <a:bodyPr>
            <a:normAutofit/>
          </a:bodyPr>
          <a:lstStyle/>
          <a:p>
            <a:r>
              <a:rPr lang="en-US" sz="4800" dirty="0">
                <a:latin typeface="Times"/>
                <a:cs typeface="Times"/>
              </a:rPr>
              <a:t>Problem Definition</a:t>
            </a:r>
          </a:p>
        </p:txBody>
      </p:sp>
      <p:sp>
        <p:nvSpPr>
          <p:cNvPr id="3" name="Content Placeholder 2">
            <a:extLst>
              <a:ext uri="{FF2B5EF4-FFF2-40B4-BE49-F238E27FC236}">
                <a16:creationId xmlns:a16="http://schemas.microsoft.com/office/drawing/2014/main" id="{C2426A46-1A26-45DF-844F-A6666D574F53}"/>
              </a:ext>
            </a:extLst>
          </p:cNvPr>
          <p:cNvSpPr>
            <a:spLocks noGrp="1"/>
          </p:cNvSpPr>
          <p:nvPr>
            <p:ph idx="1"/>
          </p:nvPr>
        </p:nvSpPr>
        <p:spPr/>
        <p:txBody>
          <a:bodyPr/>
          <a:lstStyle/>
          <a:p>
            <a:r>
              <a:rPr lang="en-US" dirty="0">
                <a:latin typeface="Times"/>
                <a:cs typeface="Calibri"/>
              </a:rPr>
              <a:t>To handle the customer transaction ,view transactions of the customer , Approve customer account and activate and deactivate customer accounts</a:t>
            </a:r>
          </a:p>
          <a:p>
            <a:endParaRPr lang="en-US">
              <a:latin typeface="Calibri"/>
              <a:cs typeface="Calibri"/>
            </a:endParaRPr>
          </a:p>
        </p:txBody>
      </p:sp>
      <p:pic>
        <p:nvPicPr>
          <p:cNvPr id="5" name="Picture 4" descr="A picture containing drawing&#10;&#10;Description generated with very high confidence">
            <a:extLst>
              <a:ext uri="{FF2B5EF4-FFF2-40B4-BE49-F238E27FC236}">
                <a16:creationId xmlns:a16="http://schemas.microsoft.com/office/drawing/2014/main" id="{962DB0D0-D81B-4E85-8751-08EA26A4C6EC}"/>
              </a:ext>
            </a:extLst>
          </p:cNvPr>
          <p:cNvPicPr>
            <a:picLocks noChangeAspect="1"/>
          </p:cNvPicPr>
          <p:nvPr/>
        </p:nvPicPr>
        <p:blipFill>
          <a:blip r:embed="rId2"/>
          <a:stretch>
            <a:fillRect/>
          </a:stretch>
        </p:blipFill>
        <p:spPr>
          <a:xfrm>
            <a:off x="10117947" y="723731"/>
            <a:ext cx="835908" cy="688875"/>
          </a:xfrm>
          <a:prstGeom prst="rect">
            <a:avLst/>
          </a:prstGeom>
        </p:spPr>
      </p:pic>
    </p:spTree>
    <p:extLst>
      <p:ext uri="{BB962C8B-B14F-4D97-AF65-F5344CB8AC3E}">
        <p14:creationId xmlns:p14="http://schemas.microsoft.com/office/powerpoint/2010/main" val="134010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C8A9C14-B81F-4ABA-AF45-4C94F9427E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3" name="Straight Connector 12">
            <a:extLst>
              <a:ext uri="{FF2B5EF4-FFF2-40B4-BE49-F238E27FC236}">
                <a16:creationId xmlns:a16="http://schemas.microsoft.com/office/drawing/2014/main" id="{2144CCF4-CC56-408E-8884-15972C826F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354E3600-D362-46A1-AC41-EF70A3737EBE}"/>
              </a:ext>
            </a:extLst>
          </p:cNvPr>
          <p:cNvPicPr>
            <a:picLocks noChangeAspect="1"/>
          </p:cNvPicPr>
          <p:nvPr/>
        </p:nvPicPr>
        <p:blipFill>
          <a:blip r:embed="rId4"/>
          <a:stretch>
            <a:fillRect/>
          </a:stretch>
        </p:blipFill>
        <p:spPr>
          <a:xfrm>
            <a:off x="1094676" y="936551"/>
            <a:ext cx="10047387" cy="4910892"/>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09444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12E7-C340-4715-AF89-4644A7CFCF32}"/>
              </a:ext>
            </a:extLst>
          </p:cNvPr>
          <p:cNvSpPr>
            <a:spLocks noGrp="1"/>
          </p:cNvSpPr>
          <p:nvPr>
            <p:ph type="title"/>
          </p:nvPr>
        </p:nvSpPr>
        <p:spPr/>
        <p:txBody>
          <a:bodyPr>
            <a:noAutofit/>
          </a:bodyPr>
          <a:lstStyle/>
          <a:p>
            <a:r>
              <a:rPr lang="en-US" b="1" dirty="0">
                <a:latin typeface="Times"/>
                <a:cs typeface="Times"/>
              </a:rPr>
              <a:t>Overview of Bank Management Application</a:t>
            </a:r>
          </a:p>
        </p:txBody>
      </p:sp>
      <p:sp>
        <p:nvSpPr>
          <p:cNvPr id="3" name="Content Placeholder 2">
            <a:extLst>
              <a:ext uri="{FF2B5EF4-FFF2-40B4-BE49-F238E27FC236}">
                <a16:creationId xmlns:a16="http://schemas.microsoft.com/office/drawing/2014/main" id="{70F629FC-62B7-44B4-828D-1396E455BF42}"/>
              </a:ext>
            </a:extLst>
          </p:cNvPr>
          <p:cNvSpPr>
            <a:spLocks noGrp="1"/>
          </p:cNvSpPr>
          <p:nvPr>
            <p:ph idx="1"/>
          </p:nvPr>
        </p:nvSpPr>
        <p:spPr/>
        <p:txBody>
          <a:bodyPr>
            <a:normAutofit/>
          </a:bodyPr>
          <a:lstStyle/>
          <a:p>
            <a:pPr marL="0" indent="0">
              <a:buNone/>
            </a:pPr>
            <a:r>
              <a:rPr lang="en-US" sz="1600">
                <a:latin typeface="Times"/>
                <a:cs typeface="Times"/>
              </a:rPr>
              <a:t>These are the various job positions within Bank System. The positions are as follows:</a:t>
            </a:r>
            <a:endParaRPr lang="en-US">
              <a:latin typeface="Times"/>
              <a:cs typeface="Times"/>
            </a:endParaRPr>
          </a:p>
          <a:p>
            <a:r>
              <a:rPr lang="en-US" sz="1600" dirty="0">
                <a:latin typeface="Times"/>
                <a:cs typeface="Times"/>
              </a:rPr>
              <a:t>Superuser</a:t>
            </a:r>
          </a:p>
          <a:p>
            <a:r>
              <a:rPr lang="en-US" sz="1600" dirty="0">
                <a:latin typeface="Times"/>
                <a:cs typeface="Times"/>
              </a:rPr>
              <a:t>Admin </a:t>
            </a:r>
          </a:p>
          <a:p>
            <a:r>
              <a:rPr lang="en-US" sz="1600" dirty="0">
                <a:latin typeface="Times"/>
                <a:cs typeface="Times"/>
              </a:rPr>
              <a:t>Agent</a:t>
            </a:r>
          </a:p>
          <a:p>
            <a:r>
              <a:rPr lang="en-US" sz="1600" dirty="0">
                <a:latin typeface="Times"/>
                <a:cs typeface="Times"/>
              </a:rPr>
              <a:t>Customer</a:t>
            </a:r>
          </a:p>
          <a:p>
            <a:pPr marL="0" indent="0">
              <a:buNone/>
            </a:pPr>
            <a:endParaRPr lang="en-US" dirty="0"/>
          </a:p>
          <a:p>
            <a:endParaRPr lang="en-US"/>
          </a:p>
        </p:txBody>
      </p:sp>
      <p:pic>
        <p:nvPicPr>
          <p:cNvPr id="5" name="Picture 4" descr="A picture containing drawing&#10;&#10;Description generated with very high confidence">
            <a:extLst>
              <a:ext uri="{FF2B5EF4-FFF2-40B4-BE49-F238E27FC236}">
                <a16:creationId xmlns:a16="http://schemas.microsoft.com/office/drawing/2014/main" id="{D95F1A4A-2678-4F2F-BA10-30B6F35C22F2}"/>
              </a:ext>
            </a:extLst>
          </p:cNvPr>
          <p:cNvPicPr>
            <a:picLocks noChangeAspect="1"/>
          </p:cNvPicPr>
          <p:nvPr/>
        </p:nvPicPr>
        <p:blipFill>
          <a:blip r:embed="rId2"/>
          <a:stretch>
            <a:fillRect/>
          </a:stretch>
        </p:blipFill>
        <p:spPr>
          <a:xfrm>
            <a:off x="10146702" y="766863"/>
            <a:ext cx="835908" cy="688875"/>
          </a:xfrm>
          <a:prstGeom prst="rect">
            <a:avLst/>
          </a:prstGeom>
        </p:spPr>
      </p:pic>
    </p:spTree>
    <p:extLst>
      <p:ext uri="{BB962C8B-B14F-4D97-AF65-F5344CB8AC3E}">
        <p14:creationId xmlns:p14="http://schemas.microsoft.com/office/powerpoint/2010/main" val="55468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54AA-5A2A-455D-9741-8731D0E889A6}"/>
              </a:ext>
            </a:extLst>
          </p:cNvPr>
          <p:cNvSpPr>
            <a:spLocks noGrp="1"/>
          </p:cNvSpPr>
          <p:nvPr>
            <p:ph type="title"/>
          </p:nvPr>
        </p:nvSpPr>
        <p:spPr/>
        <p:txBody>
          <a:bodyPr>
            <a:normAutofit/>
          </a:bodyPr>
          <a:lstStyle/>
          <a:p>
            <a:r>
              <a:rPr lang="en-US" b="1" dirty="0">
                <a:latin typeface="Times"/>
                <a:cs typeface="Times"/>
              </a:rPr>
              <a:t>Scope and Conclusion</a:t>
            </a:r>
          </a:p>
        </p:txBody>
      </p:sp>
      <p:sp>
        <p:nvSpPr>
          <p:cNvPr id="3" name="Content Placeholder 2">
            <a:extLst>
              <a:ext uri="{FF2B5EF4-FFF2-40B4-BE49-F238E27FC236}">
                <a16:creationId xmlns:a16="http://schemas.microsoft.com/office/drawing/2014/main" id="{22523C62-0507-4EE8-9271-7C7DF04E1CF3}"/>
              </a:ext>
            </a:extLst>
          </p:cNvPr>
          <p:cNvSpPr>
            <a:spLocks noGrp="1"/>
          </p:cNvSpPr>
          <p:nvPr>
            <p:ph idx="1"/>
          </p:nvPr>
        </p:nvSpPr>
        <p:spPr/>
        <p:txBody>
          <a:bodyPr>
            <a:normAutofit/>
          </a:bodyPr>
          <a:lstStyle/>
          <a:p>
            <a:r>
              <a:rPr lang="en-US" b="1" dirty="0">
                <a:latin typeface="Times"/>
                <a:cs typeface="Times"/>
              </a:rPr>
              <a:t>Scope</a:t>
            </a:r>
          </a:p>
          <a:p>
            <a:pPr marL="0" indent="0">
              <a:buNone/>
            </a:pPr>
            <a:r>
              <a:rPr lang="en-US" dirty="0">
                <a:latin typeface="Times"/>
                <a:cs typeface="Times"/>
              </a:rPr>
              <a:t>This project can be implemented in any bank for fulfilling the basic need</a:t>
            </a:r>
            <a:endParaRPr lang="en-US">
              <a:latin typeface="Times"/>
              <a:ea typeface="+mn-lt"/>
              <a:cs typeface="Times"/>
            </a:endParaRPr>
          </a:p>
          <a:p>
            <a:r>
              <a:rPr lang="en-US" b="1" dirty="0">
                <a:latin typeface="Times"/>
                <a:cs typeface="Times"/>
              </a:rPr>
              <a:t>Conclusion</a:t>
            </a:r>
          </a:p>
          <a:p>
            <a:pPr marL="0" indent="0">
              <a:buNone/>
            </a:pPr>
            <a:r>
              <a:rPr lang="en-US" dirty="0">
                <a:latin typeface="Times"/>
                <a:cs typeface="Times"/>
              </a:rPr>
              <a:t>This bank management application will allow the customers to create the account,delete the account and manage all his transactions and it also allows the admin and agent to examine the transaction going inside </a:t>
            </a:r>
            <a:r>
              <a:rPr lang="en-US">
                <a:latin typeface="Times"/>
                <a:cs typeface="Times"/>
              </a:rPr>
              <a:t>bank without manual processing.</a:t>
            </a:r>
          </a:p>
        </p:txBody>
      </p:sp>
      <p:pic>
        <p:nvPicPr>
          <p:cNvPr id="5" name="Picture 4" descr="A picture containing drawing&#10;&#10;Description generated with very high confidence">
            <a:extLst>
              <a:ext uri="{FF2B5EF4-FFF2-40B4-BE49-F238E27FC236}">
                <a16:creationId xmlns:a16="http://schemas.microsoft.com/office/drawing/2014/main" id="{04B55879-B454-46DE-8C09-738E6510C991}"/>
              </a:ext>
            </a:extLst>
          </p:cNvPr>
          <p:cNvPicPr>
            <a:picLocks noChangeAspect="1"/>
          </p:cNvPicPr>
          <p:nvPr/>
        </p:nvPicPr>
        <p:blipFill>
          <a:blip r:embed="rId2"/>
          <a:stretch>
            <a:fillRect/>
          </a:stretch>
        </p:blipFill>
        <p:spPr>
          <a:xfrm>
            <a:off x="10060438" y="853127"/>
            <a:ext cx="835908" cy="688875"/>
          </a:xfrm>
          <a:prstGeom prst="rect">
            <a:avLst/>
          </a:prstGeom>
        </p:spPr>
      </p:pic>
    </p:spTree>
    <p:extLst>
      <p:ext uri="{BB962C8B-B14F-4D97-AF65-F5344CB8AC3E}">
        <p14:creationId xmlns:p14="http://schemas.microsoft.com/office/powerpoint/2010/main" val="79290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ACF59C3-8585-4A78-95F6-534EAF2E40CC}"/>
              </a:ext>
            </a:extLst>
          </p:cNvPr>
          <p:cNvSpPr>
            <a:spLocks noGrp="1"/>
          </p:cNvSpPr>
          <p:nvPr/>
        </p:nvSpPr>
        <p:spPr>
          <a:xfrm>
            <a:off x="4197726" y="96868"/>
            <a:ext cx="3660056" cy="1325373"/>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a:latin typeface="Times"/>
                <a:cs typeface="Times"/>
              </a:rPr>
              <a:t>Our Team</a:t>
            </a:r>
          </a:p>
        </p:txBody>
      </p:sp>
      <p:pic>
        <p:nvPicPr>
          <p:cNvPr id="2" name="Picture 2" descr="A group of people posing for the camera&#10;&#10;Description generated with very high confidence">
            <a:extLst>
              <a:ext uri="{FF2B5EF4-FFF2-40B4-BE49-F238E27FC236}">
                <a16:creationId xmlns:a16="http://schemas.microsoft.com/office/drawing/2014/main" id="{23464136-BC90-4A06-AD6E-08AB58A02AAC}"/>
              </a:ext>
            </a:extLst>
          </p:cNvPr>
          <p:cNvPicPr>
            <a:picLocks noChangeAspect="1"/>
          </p:cNvPicPr>
          <p:nvPr/>
        </p:nvPicPr>
        <p:blipFill>
          <a:blip r:embed="rId2"/>
          <a:stretch>
            <a:fillRect/>
          </a:stretch>
        </p:blipFill>
        <p:spPr>
          <a:xfrm>
            <a:off x="1373842" y="1544836"/>
            <a:ext cx="9477934" cy="4295004"/>
          </a:xfrm>
          <a:prstGeom prst="rect">
            <a:avLst/>
          </a:prstGeom>
        </p:spPr>
      </p:pic>
    </p:spTree>
    <p:extLst>
      <p:ext uri="{BB962C8B-B14F-4D97-AF65-F5344CB8AC3E}">
        <p14:creationId xmlns:p14="http://schemas.microsoft.com/office/powerpoint/2010/main" val="2215650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7A70-5945-4264-85E3-5273C3FE140E}"/>
              </a:ext>
            </a:extLst>
          </p:cNvPr>
          <p:cNvSpPr>
            <a:spLocks noGrp="1"/>
          </p:cNvSpPr>
          <p:nvPr>
            <p:ph type="title"/>
          </p:nvPr>
        </p:nvSpPr>
        <p:spPr>
          <a:xfrm>
            <a:off x="3133167" y="1295897"/>
            <a:ext cx="9601196" cy="1303867"/>
          </a:xfrm>
        </p:spPr>
        <p:txBody>
          <a:bodyPr/>
          <a:lstStyle/>
          <a:p>
            <a:pPr algn="l">
              <a:spcBef>
                <a:spcPts val="0"/>
              </a:spcBef>
            </a:pPr>
            <a:r>
              <a:rPr lang="en-US" sz="4800" b="1">
                <a:latin typeface="Times"/>
                <a:cs typeface="Times"/>
              </a:rPr>
              <a:t>Team Sapphire</a:t>
            </a:r>
            <a:endParaRPr lang="en-US" sz="4800" b="1">
              <a:latin typeface="Times"/>
              <a:ea typeface="+mj-lt"/>
              <a:cs typeface="Times"/>
            </a:endParaRPr>
          </a:p>
          <a:p>
            <a:endParaRPr lang="en-US" sz="4800" b="1" dirty="0">
              <a:latin typeface="Times"/>
              <a:cs typeface="Times"/>
            </a:endParaRPr>
          </a:p>
        </p:txBody>
      </p:sp>
      <p:pic>
        <p:nvPicPr>
          <p:cNvPr id="4" name="Picture 4" descr="A close up of a person&#10;&#10;Description generated with high confidence">
            <a:extLst>
              <a:ext uri="{FF2B5EF4-FFF2-40B4-BE49-F238E27FC236}">
                <a16:creationId xmlns:a16="http://schemas.microsoft.com/office/drawing/2014/main" id="{52EF9A9A-AABC-44E7-9ABF-ED51B9260635}"/>
              </a:ext>
            </a:extLst>
          </p:cNvPr>
          <p:cNvPicPr>
            <a:picLocks noGrp="1" noChangeAspect="1"/>
          </p:cNvPicPr>
          <p:nvPr>
            <p:ph idx="1"/>
          </p:nvPr>
        </p:nvPicPr>
        <p:blipFill>
          <a:blip r:embed="rId2"/>
          <a:stretch>
            <a:fillRect/>
          </a:stretch>
        </p:blipFill>
        <p:spPr>
          <a:xfrm>
            <a:off x="2223247" y="3431430"/>
            <a:ext cx="1705535" cy="2847413"/>
          </a:xfrm>
        </p:spPr>
      </p:pic>
      <p:pic>
        <p:nvPicPr>
          <p:cNvPr id="6" name="Picture 6" descr="A picture containing indoor, monitor, man, television&#10;&#10;Description generated with very high confidence">
            <a:extLst>
              <a:ext uri="{FF2B5EF4-FFF2-40B4-BE49-F238E27FC236}">
                <a16:creationId xmlns:a16="http://schemas.microsoft.com/office/drawing/2014/main" id="{EA92DA3C-2161-4292-B916-A3A5B2B6838C}"/>
              </a:ext>
            </a:extLst>
          </p:cNvPr>
          <p:cNvPicPr>
            <a:picLocks noChangeAspect="1"/>
          </p:cNvPicPr>
          <p:nvPr/>
        </p:nvPicPr>
        <p:blipFill>
          <a:blip r:embed="rId3"/>
          <a:stretch>
            <a:fillRect/>
          </a:stretch>
        </p:blipFill>
        <p:spPr>
          <a:xfrm>
            <a:off x="4693024" y="3429841"/>
            <a:ext cx="1562100" cy="2923053"/>
          </a:xfrm>
          <a:prstGeom prst="rect">
            <a:avLst/>
          </a:prstGeom>
        </p:spPr>
      </p:pic>
      <p:sp>
        <p:nvSpPr>
          <p:cNvPr id="8" name="TextBox 1">
            <a:extLst>
              <a:ext uri="{FF2B5EF4-FFF2-40B4-BE49-F238E27FC236}">
                <a16:creationId xmlns:a16="http://schemas.microsoft.com/office/drawing/2014/main" id="{A0F2830E-9B9C-40B3-8F05-5E36F54C7D7E}"/>
              </a:ext>
            </a:extLst>
          </p:cNvPr>
          <p:cNvSpPr txBox="1"/>
          <p:nvPr/>
        </p:nvSpPr>
        <p:spPr>
          <a:xfrm>
            <a:off x="4242546" y="2483224"/>
            <a:ext cx="274320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t>    </a:t>
            </a:r>
            <a:r>
              <a:rPr lang="en-US" sz="4400" b="1" u="sng" dirty="0">
                <a:latin typeface="Times"/>
                <a:cs typeface="Times"/>
              </a:rPr>
              <a:t>Trainers</a:t>
            </a:r>
          </a:p>
          <a:p>
            <a:endParaRPr lang="en-US" b="1"/>
          </a:p>
          <a:p>
            <a:endParaRPr lang="en-US"/>
          </a:p>
        </p:txBody>
      </p:sp>
      <p:sp>
        <p:nvSpPr>
          <p:cNvPr id="9" name="TextBox 1">
            <a:extLst>
              <a:ext uri="{FF2B5EF4-FFF2-40B4-BE49-F238E27FC236}">
                <a16:creationId xmlns:a16="http://schemas.microsoft.com/office/drawing/2014/main" id="{F315B98D-91F8-40A2-BC44-FE690FE02D14}"/>
              </a:ext>
            </a:extLst>
          </p:cNvPr>
          <p:cNvSpPr txBox="1"/>
          <p:nvPr/>
        </p:nvSpPr>
        <p:spPr>
          <a:xfrm>
            <a:off x="2483221" y="5127811"/>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Upasana</a:t>
            </a:r>
          </a:p>
          <a:p>
            <a:endParaRPr lang="en-US"/>
          </a:p>
        </p:txBody>
      </p:sp>
      <p:sp>
        <p:nvSpPr>
          <p:cNvPr id="10" name="TextBox 1">
            <a:extLst>
              <a:ext uri="{FF2B5EF4-FFF2-40B4-BE49-F238E27FC236}">
                <a16:creationId xmlns:a16="http://schemas.microsoft.com/office/drawing/2014/main" id="{2861F0CC-B62C-4F80-A318-08A76DEF89E3}"/>
              </a:ext>
            </a:extLst>
          </p:cNvPr>
          <p:cNvSpPr txBox="1"/>
          <p:nvPr/>
        </p:nvSpPr>
        <p:spPr>
          <a:xfrm>
            <a:off x="4982132" y="5127811"/>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Amit Balyan</a:t>
            </a:r>
          </a:p>
          <a:p>
            <a:endParaRPr lang="en-US" dirty="0">
              <a:latin typeface="Times"/>
              <a:cs typeface="Times"/>
            </a:endParaRPr>
          </a:p>
        </p:txBody>
      </p:sp>
      <p:sp>
        <p:nvSpPr>
          <p:cNvPr id="11" name="TextBox 1">
            <a:extLst>
              <a:ext uri="{FF2B5EF4-FFF2-40B4-BE49-F238E27FC236}">
                <a16:creationId xmlns:a16="http://schemas.microsoft.com/office/drawing/2014/main" id="{FF8FEF9E-F4F9-4EB4-B88A-4F8BC498A5CF}"/>
              </a:ext>
            </a:extLst>
          </p:cNvPr>
          <p:cNvSpPr txBox="1"/>
          <p:nvPr/>
        </p:nvSpPr>
        <p:spPr>
          <a:xfrm>
            <a:off x="7492249" y="5127812"/>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Kavita</a:t>
            </a:r>
          </a:p>
          <a:p>
            <a:endParaRPr lang="en-US"/>
          </a:p>
        </p:txBody>
      </p:sp>
      <p:pic>
        <p:nvPicPr>
          <p:cNvPr id="13" name="Picture 4" descr="A person posing for the camera&#10;&#10;Description generated with very high confidence">
            <a:extLst>
              <a:ext uri="{FF2B5EF4-FFF2-40B4-BE49-F238E27FC236}">
                <a16:creationId xmlns:a16="http://schemas.microsoft.com/office/drawing/2014/main" id="{6EDC3803-8E66-4EC3-BE66-AE76FB7FEA41}"/>
              </a:ext>
            </a:extLst>
          </p:cNvPr>
          <p:cNvPicPr>
            <a:picLocks noChangeAspect="1"/>
          </p:cNvPicPr>
          <p:nvPr/>
        </p:nvPicPr>
        <p:blipFill>
          <a:blip r:embed="rId4"/>
          <a:stretch>
            <a:fillRect/>
          </a:stretch>
        </p:blipFill>
        <p:spPr>
          <a:xfrm>
            <a:off x="7316519" y="3424860"/>
            <a:ext cx="1377629" cy="14716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6689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32A1E47-A968-404F-8DBE-B31240A9B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0DDDCF8-BC1A-4404-8ACA-D8D2BB4BE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24" name="Straight Connector 23">
            <a:extLst>
              <a:ext uri="{FF2B5EF4-FFF2-40B4-BE49-F238E27FC236}">
                <a16:creationId xmlns:a16="http://schemas.microsoft.com/office/drawing/2014/main" id="{CBB3FB69-D504-412A-90F9-1D1BAA6AC8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7">
            <a:extLst>
              <a:ext uri="{FF2B5EF4-FFF2-40B4-BE49-F238E27FC236}">
                <a16:creationId xmlns:a16="http://schemas.microsoft.com/office/drawing/2014/main" id="{F28889C0-9941-4147-A5FD-D6BF4006CE84}"/>
              </a:ext>
            </a:extLst>
          </p:cNvPr>
          <p:cNvSpPr>
            <a:spLocks noGrp="1"/>
          </p:cNvSpPr>
          <p:nvPr>
            <p:ph idx="1"/>
          </p:nvPr>
        </p:nvSpPr>
        <p:spPr>
          <a:xfrm>
            <a:off x="1295401" y="2314480"/>
            <a:ext cx="3660057" cy="3382094"/>
          </a:xfrm>
        </p:spPr>
        <p:txBody>
          <a:bodyPr>
            <a:normAutofit/>
          </a:bodyPr>
          <a:lstStyle/>
          <a:p>
            <a:pPr marL="0" indent="0" algn="ctr">
              <a:spcBef>
                <a:spcPct val="0"/>
              </a:spcBef>
              <a:spcAft>
                <a:spcPts val="0"/>
              </a:spcAft>
              <a:buNone/>
            </a:pPr>
            <a:r>
              <a:rPr lang="en-US" sz="4800" b="1" dirty="0">
                <a:latin typeface="Times"/>
                <a:cs typeface="Times"/>
              </a:rPr>
              <a:t>The Ask where we started</a:t>
            </a:r>
            <a:endParaRPr lang="en-US" sz="4800" b="1">
              <a:latin typeface="Times"/>
              <a:ea typeface="+mn-lt"/>
              <a:cs typeface="Times"/>
            </a:endParaRPr>
          </a:p>
          <a:p>
            <a:pPr algn="ctr"/>
            <a:endParaRPr lang="en-US" sz="2800"/>
          </a:p>
        </p:txBody>
      </p:sp>
      <p:pic>
        <p:nvPicPr>
          <p:cNvPr id="4" name="Picture 4" descr="A close up of a bicycle&#10;&#10;Description generated with high confidence">
            <a:extLst>
              <a:ext uri="{FF2B5EF4-FFF2-40B4-BE49-F238E27FC236}">
                <a16:creationId xmlns:a16="http://schemas.microsoft.com/office/drawing/2014/main" id="{D26CF04E-F4E2-42FA-902A-0A3FAF41A6BA}"/>
              </a:ext>
            </a:extLst>
          </p:cNvPr>
          <p:cNvPicPr>
            <a:picLocks noChangeAspect="1"/>
          </p:cNvPicPr>
          <p:nvPr/>
        </p:nvPicPr>
        <p:blipFill rotWithShape="1">
          <a:blip r:embed="rId4"/>
          <a:srcRect r="44761" b="229"/>
          <a:stretch/>
        </p:blipFill>
        <p:spPr>
          <a:xfrm>
            <a:off x="5362640" y="836455"/>
            <a:ext cx="5535420" cy="518514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24969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1E466-92C5-4D4E-ABA4-682C225C1897}"/>
              </a:ext>
            </a:extLst>
          </p:cNvPr>
          <p:cNvSpPr txBox="1"/>
          <p:nvPr/>
        </p:nvSpPr>
        <p:spPr>
          <a:xfrm>
            <a:off x="2965077" y="712694"/>
            <a:ext cx="666525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Times"/>
                <a:cs typeface="Times"/>
              </a:rPr>
              <a:t>Meet Our Saphhire </a:t>
            </a:r>
            <a:r>
              <a:rPr lang="en-US" sz="4400" b="1" dirty="0">
                <a:latin typeface="Times"/>
                <a:cs typeface="Times"/>
              </a:rPr>
              <a:t>Team</a:t>
            </a:r>
          </a:p>
        </p:txBody>
      </p:sp>
      <p:pic>
        <p:nvPicPr>
          <p:cNvPr id="4" name="Picture 4" descr="A person standing in a room&#10;&#10;Description generated with very high confidence">
            <a:extLst>
              <a:ext uri="{FF2B5EF4-FFF2-40B4-BE49-F238E27FC236}">
                <a16:creationId xmlns:a16="http://schemas.microsoft.com/office/drawing/2014/main" id="{3382B39E-73CD-43AA-B457-C29D764A952B}"/>
              </a:ext>
            </a:extLst>
          </p:cNvPr>
          <p:cNvPicPr>
            <a:picLocks noChangeAspect="1"/>
          </p:cNvPicPr>
          <p:nvPr/>
        </p:nvPicPr>
        <p:blipFill>
          <a:blip r:embed="rId2"/>
          <a:stretch>
            <a:fillRect/>
          </a:stretch>
        </p:blipFill>
        <p:spPr>
          <a:xfrm>
            <a:off x="3462100" y="1790492"/>
            <a:ext cx="1342352" cy="1558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4" descr="A person wearing a pink dress&#10;&#10;Description generated with very high confidence">
            <a:extLst>
              <a:ext uri="{FF2B5EF4-FFF2-40B4-BE49-F238E27FC236}">
                <a16:creationId xmlns:a16="http://schemas.microsoft.com/office/drawing/2014/main" id="{18A10CE2-9505-481F-AABF-DC29C311589E}"/>
              </a:ext>
            </a:extLst>
          </p:cNvPr>
          <p:cNvPicPr>
            <a:picLocks noChangeAspect="1"/>
          </p:cNvPicPr>
          <p:nvPr/>
        </p:nvPicPr>
        <p:blipFill>
          <a:blip r:embed="rId3"/>
          <a:stretch>
            <a:fillRect/>
          </a:stretch>
        </p:blipFill>
        <p:spPr>
          <a:xfrm>
            <a:off x="5454784" y="1795564"/>
            <a:ext cx="1480116" cy="15665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44124834-6F4D-4D07-83B9-0F6C6EBD395C}"/>
              </a:ext>
            </a:extLst>
          </p:cNvPr>
          <p:cNvSpPr txBox="1"/>
          <p:nvPr/>
        </p:nvSpPr>
        <p:spPr>
          <a:xfrm>
            <a:off x="3344808" y="37399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Shravan Kini</a:t>
            </a:r>
          </a:p>
          <a:p>
            <a:endParaRPr lang="en-US">
              <a:latin typeface="Times"/>
              <a:cs typeface="Times"/>
            </a:endParaRPr>
          </a:p>
        </p:txBody>
      </p:sp>
      <p:sp>
        <p:nvSpPr>
          <p:cNvPr id="10" name="TextBox 9">
            <a:extLst>
              <a:ext uri="{FF2B5EF4-FFF2-40B4-BE49-F238E27FC236}">
                <a16:creationId xmlns:a16="http://schemas.microsoft.com/office/drawing/2014/main" id="{5AAFC1CC-0836-45FB-9529-01D213643D36}"/>
              </a:ext>
            </a:extLst>
          </p:cNvPr>
          <p:cNvSpPr txBox="1"/>
          <p:nvPr/>
        </p:nvSpPr>
        <p:spPr>
          <a:xfrm>
            <a:off x="5284692" y="37382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Soumya Jakati</a:t>
            </a:r>
          </a:p>
          <a:p>
            <a:endParaRPr lang="en-US">
              <a:latin typeface="Times"/>
              <a:cs typeface="Times"/>
            </a:endParaRPr>
          </a:p>
        </p:txBody>
      </p:sp>
      <p:sp>
        <p:nvSpPr>
          <p:cNvPr id="11" name="TextBox 10">
            <a:extLst>
              <a:ext uri="{FF2B5EF4-FFF2-40B4-BE49-F238E27FC236}">
                <a16:creationId xmlns:a16="http://schemas.microsoft.com/office/drawing/2014/main" id="{B844EEA4-DE66-4083-95D5-7B8AE815E84B}"/>
              </a:ext>
            </a:extLst>
          </p:cNvPr>
          <p:cNvSpPr txBox="1"/>
          <p:nvPr/>
        </p:nvSpPr>
        <p:spPr>
          <a:xfrm>
            <a:off x="7425015" y="37382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Nikitha Shetty</a:t>
            </a:r>
          </a:p>
          <a:p>
            <a:endParaRPr lang="en-US">
              <a:latin typeface="Times"/>
              <a:cs typeface="Times"/>
            </a:endParaRPr>
          </a:p>
        </p:txBody>
      </p:sp>
      <p:sp>
        <p:nvSpPr>
          <p:cNvPr id="12" name="TextBox 11">
            <a:extLst>
              <a:ext uri="{FF2B5EF4-FFF2-40B4-BE49-F238E27FC236}">
                <a16:creationId xmlns:a16="http://schemas.microsoft.com/office/drawing/2014/main" id="{C0251D84-C069-411D-B278-D3DD6668F138}"/>
              </a:ext>
            </a:extLst>
          </p:cNvPr>
          <p:cNvSpPr txBox="1"/>
          <p:nvPr/>
        </p:nvSpPr>
        <p:spPr>
          <a:xfrm>
            <a:off x="9856692" y="378310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Vikas B</a:t>
            </a:r>
          </a:p>
          <a:p>
            <a:endParaRPr lang="en-US">
              <a:latin typeface="Times"/>
              <a:cs typeface="Times"/>
            </a:endParaRPr>
          </a:p>
        </p:txBody>
      </p:sp>
      <p:sp>
        <p:nvSpPr>
          <p:cNvPr id="13" name="TextBox 12">
            <a:extLst>
              <a:ext uri="{FF2B5EF4-FFF2-40B4-BE49-F238E27FC236}">
                <a16:creationId xmlns:a16="http://schemas.microsoft.com/office/drawing/2014/main" id="{AFB4C5E0-F2E9-462F-8C5C-957A7F81E023}"/>
              </a:ext>
            </a:extLst>
          </p:cNvPr>
          <p:cNvSpPr txBox="1"/>
          <p:nvPr/>
        </p:nvSpPr>
        <p:spPr>
          <a:xfrm>
            <a:off x="928141" y="378479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Rachana Bhandary</a:t>
            </a:r>
          </a:p>
          <a:p>
            <a:endParaRPr lang="en-US">
              <a:latin typeface="Times"/>
              <a:cs typeface="Times"/>
            </a:endParaRPr>
          </a:p>
        </p:txBody>
      </p:sp>
      <p:pic>
        <p:nvPicPr>
          <p:cNvPr id="15" name="Picture 4" descr="A person wearing sunglasses&#10;&#10;Description generated with very high confidence">
            <a:extLst>
              <a:ext uri="{FF2B5EF4-FFF2-40B4-BE49-F238E27FC236}">
                <a16:creationId xmlns:a16="http://schemas.microsoft.com/office/drawing/2014/main" id="{B5707BAF-157F-4879-8CF5-7655E81F1D0E}"/>
              </a:ext>
            </a:extLst>
          </p:cNvPr>
          <p:cNvPicPr>
            <a:picLocks noChangeAspect="1"/>
          </p:cNvPicPr>
          <p:nvPr/>
        </p:nvPicPr>
        <p:blipFill>
          <a:blip r:embed="rId4"/>
          <a:stretch>
            <a:fillRect/>
          </a:stretch>
        </p:blipFill>
        <p:spPr>
          <a:xfrm>
            <a:off x="9585659" y="1824322"/>
            <a:ext cx="1557241" cy="15761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8" descr="A person smiling for the camera&#10;&#10;Description generated with very high confidence">
            <a:extLst>
              <a:ext uri="{FF2B5EF4-FFF2-40B4-BE49-F238E27FC236}">
                <a16:creationId xmlns:a16="http://schemas.microsoft.com/office/drawing/2014/main" id="{7B08A2F0-9FDF-4B7D-96A6-247BE2A7AF8F}"/>
              </a:ext>
            </a:extLst>
          </p:cNvPr>
          <p:cNvPicPr>
            <a:picLocks noChangeAspect="1"/>
          </p:cNvPicPr>
          <p:nvPr/>
        </p:nvPicPr>
        <p:blipFill>
          <a:blip r:embed="rId5"/>
          <a:stretch>
            <a:fillRect/>
          </a:stretch>
        </p:blipFill>
        <p:spPr>
          <a:xfrm>
            <a:off x="7571699" y="1783091"/>
            <a:ext cx="1466889" cy="1572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4" descr="A person posing for a picture&#10;&#10;Description generated with very high confidence">
            <a:extLst>
              <a:ext uri="{FF2B5EF4-FFF2-40B4-BE49-F238E27FC236}">
                <a16:creationId xmlns:a16="http://schemas.microsoft.com/office/drawing/2014/main" id="{E2184966-62DA-482F-93DC-4EB963D8A113}"/>
              </a:ext>
            </a:extLst>
          </p:cNvPr>
          <p:cNvPicPr>
            <a:picLocks noChangeAspect="1"/>
          </p:cNvPicPr>
          <p:nvPr/>
        </p:nvPicPr>
        <p:blipFill>
          <a:blip r:embed="rId6"/>
          <a:stretch>
            <a:fillRect/>
          </a:stretch>
        </p:blipFill>
        <p:spPr>
          <a:xfrm>
            <a:off x="1447083" y="1834259"/>
            <a:ext cx="1222620" cy="1559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7856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0240-CE45-4DF6-8AAC-63757AD8070D}"/>
              </a:ext>
            </a:extLst>
          </p:cNvPr>
          <p:cNvSpPr>
            <a:spLocks noGrp="1"/>
          </p:cNvSpPr>
          <p:nvPr>
            <p:ph type="title"/>
          </p:nvPr>
        </p:nvSpPr>
        <p:spPr/>
        <p:txBody>
          <a:bodyPr>
            <a:normAutofit/>
          </a:bodyPr>
          <a:lstStyle/>
          <a:p>
            <a:r>
              <a:rPr lang="en-US" sz="4800" b="1">
                <a:latin typeface="Times"/>
                <a:cs typeface="Times"/>
              </a:rPr>
              <a:t>Agent Page Screenshot</a:t>
            </a:r>
          </a:p>
        </p:txBody>
      </p:sp>
      <p:pic>
        <p:nvPicPr>
          <p:cNvPr id="14" name="Picture 14" descr="A screenshot of a social media post&#10;&#10;Description generated with very high confidence">
            <a:extLst>
              <a:ext uri="{FF2B5EF4-FFF2-40B4-BE49-F238E27FC236}">
                <a16:creationId xmlns:a16="http://schemas.microsoft.com/office/drawing/2014/main" id="{FA6E9BD1-8B79-4CA7-A184-8F69716ECB82}"/>
              </a:ext>
            </a:extLst>
          </p:cNvPr>
          <p:cNvPicPr>
            <a:picLocks noGrp="1" noChangeAspect="1"/>
          </p:cNvPicPr>
          <p:nvPr>
            <p:ph idx="1"/>
          </p:nvPr>
        </p:nvPicPr>
        <p:blipFill rotWithShape="1">
          <a:blip r:embed="rId2"/>
          <a:srcRect t="107" r="177" b="19222"/>
          <a:stretch/>
        </p:blipFill>
        <p:spPr>
          <a:xfrm>
            <a:off x="1375789" y="2550955"/>
            <a:ext cx="5002909" cy="3548654"/>
          </a:xfrm>
        </p:spPr>
      </p:pic>
      <p:pic>
        <p:nvPicPr>
          <p:cNvPr id="18" name="Picture 18" descr="A screenshot of a cell phone&#10;&#10;Description generated with high confidence">
            <a:extLst>
              <a:ext uri="{FF2B5EF4-FFF2-40B4-BE49-F238E27FC236}">
                <a16:creationId xmlns:a16="http://schemas.microsoft.com/office/drawing/2014/main" id="{B071F3C6-5935-40CD-BF26-22ED72F7BFB6}"/>
              </a:ext>
            </a:extLst>
          </p:cNvPr>
          <p:cNvPicPr>
            <a:picLocks noChangeAspect="1"/>
          </p:cNvPicPr>
          <p:nvPr/>
        </p:nvPicPr>
        <p:blipFill>
          <a:blip r:embed="rId3"/>
          <a:stretch>
            <a:fillRect/>
          </a:stretch>
        </p:blipFill>
        <p:spPr>
          <a:xfrm>
            <a:off x="6499793" y="2545375"/>
            <a:ext cx="4629804" cy="3537993"/>
          </a:xfrm>
          <a:prstGeom prst="rect">
            <a:avLst/>
          </a:prstGeom>
        </p:spPr>
      </p:pic>
    </p:spTree>
    <p:extLst>
      <p:ext uri="{BB962C8B-B14F-4D97-AF65-F5344CB8AC3E}">
        <p14:creationId xmlns:p14="http://schemas.microsoft.com/office/powerpoint/2010/main" val="198817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AB57-41BF-406B-A91A-2403DB0AE48D}"/>
              </a:ext>
            </a:extLst>
          </p:cNvPr>
          <p:cNvSpPr>
            <a:spLocks noGrp="1"/>
          </p:cNvSpPr>
          <p:nvPr>
            <p:ph type="title"/>
          </p:nvPr>
        </p:nvSpPr>
        <p:spPr/>
        <p:txBody>
          <a:bodyPr/>
          <a:lstStyle/>
          <a:p>
            <a:endParaRPr lang="en-US"/>
          </a:p>
        </p:txBody>
      </p:sp>
      <p:pic>
        <p:nvPicPr>
          <p:cNvPr id="4" name="Picture 4" descr="A close up of a device&#10;&#10;Description generated with high confidence">
            <a:extLst>
              <a:ext uri="{FF2B5EF4-FFF2-40B4-BE49-F238E27FC236}">
                <a16:creationId xmlns:a16="http://schemas.microsoft.com/office/drawing/2014/main" id="{16D211A8-8649-4D0D-90F2-119F0FDFE7EC}"/>
              </a:ext>
            </a:extLst>
          </p:cNvPr>
          <p:cNvPicPr>
            <a:picLocks noGrp="1" noChangeAspect="1"/>
          </p:cNvPicPr>
          <p:nvPr>
            <p:ph idx="1"/>
          </p:nvPr>
        </p:nvPicPr>
        <p:blipFill>
          <a:blip r:embed="rId2"/>
          <a:stretch>
            <a:fillRect/>
          </a:stretch>
        </p:blipFill>
        <p:spPr>
          <a:xfrm>
            <a:off x="865428" y="756490"/>
            <a:ext cx="10418010" cy="5295179"/>
          </a:xfrm>
        </p:spPr>
      </p:pic>
    </p:spTree>
    <p:extLst>
      <p:ext uri="{BB962C8B-B14F-4D97-AF65-F5344CB8AC3E}">
        <p14:creationId xmlns:p14="http://schemas.microsoft.com/office/powerpoint/2010/main" val="268403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F851-3E42-44C6-BE85-71AFBBAC830E}"/>
              </a:ext>
            </a:extLst>
          </p:cNvPr>
          <p:cNvSpPr>
            <a:spLocks noGrp="1"/>
          </p:cNvSpPr>
          <p:nvPr>
            <p:ph type="title"/>
          </p:nvPr>
        </p:nvSpPr>
        <p:spPr>
          <a:xfrm>
            <a:off x="1295402" y="1015749"/>
            <a:ext cx="9601196" cy="1303867"/>
          </a:xfrm>
        </p:spPr>
        <p:txBody>
          <a:bodyPr>
            <a:normAutofit/>
          </a:bodyPr>
          <a:lstStyle/>
          <a:p>
            <a:r>
              <a:rPr lang="en-US" sz="4800" b="1" dirty="0">
                <a:latin typeface="Times"/>
                <a:cs typeface="Times"/>
              </a:rPr>
              <a:t>Agenda</a:t>
            </a:r>
          </a:p>
        </p:txBody>
      </p:sp>
      <p:sp>
        <p:nvSpPr>
          <p:cNvPr id="3" name="Content Placeholder 2">
            <a:extLst>
              <a:ext uri="{FF2B5EF4-FFF2-40B4-BE49-F238E27FC236}">
                <a16:creationId xmlns:a16="http://schemas.microsoft.com/office/drawing/2014/main" id="{AA3DDFD8-17E7-464D-958A-C1DD37A975F8}"/>
              </a:ext>
            </a:extLst>
          </p:cNvPr>
          <p:cNvSpPr>
            <a:spLocks noGrp="1"/>
          </p:cNvSpPr>
          <p:nvPr>
            <p:ph idx="1"/>
          </p:nvPr>
        </p:nvSpPr>
        <p:spPr/>
        <p:txBody>
          <a:bodyPr vert="horz" lIns="91440" tIns="45720" rIns="91440" bIns="45720" rtlCol="0" anchor="t">
            <a:noAutofit/>
          </a:bodyPr>
          <a:lstStyle/>
          <a:p>
            <a:r>
              <a:rPr lang="en-US" sz="1600" b="1" dirty="0">
                <a:latin typeface="Times"/>
                <a:cs typeface="Times New Roman"/>
              </a:rPr>
              <a:t>Objective of the Training</a:t>
            </a:r>
            <a:endParaRPr lang="en-US" sz="1600" b="1">
              <a:latin typeface="Times"/>
              <a:cs typeface="Calibri"/>
            </a:endParaRPr>
          </a:p>
          <a:p>
            <a:r>
              <a:rPr lang="en-US" sz="1600" b="1" dirty="0">
                <a:latin typeface="Times"/>
                <a:cs typeface="Times New Roman"/>
              </a:rPr>
              <a:t>Framework for 8 Weeks</a:t>
            </a:r>
            <a:endParaRPr lang="en-US" sz="1600" b="1">
              <a:latin typeface="Times"/>
              <a:cs typeface="Calibri"/>
            </a:endParaRPr>
          </a:p>
          <a:p>
            <a:r>
              <a:rPr lang="en-US" sz="1600" b="1" dirty="0">
                <a:latin typeface="Times"/>
                <a:cs typeface="Times New Roman"/>
              </a:rPr>
              <a:t>Overview</a:t>
            </a:r>
            <a:endParaRPr lang="en-US" sz="1600" b="1">
              <a:latin typeface="Times"/>
              <a:cs typeface="Calibri"/>
            </a:endParaRPr>
          </a:p>
          <a:p>
            <a:r>
              <a:rPr lang="en-US" sz="1600" b="1" dirty="0">
                <a:latin typeface="Times"/>
                <a:cs typeface="Times New Roman"/>
              </a:rPr>
              <a:t>Our Journey</a:t>
            </a:r>
          </a:p>
          <a:p>
            <a:r>
              <a:rPr lang="en-US" sz="1600" b="1">
                <a:latin typeface="Times"/>
                <a:cs typeface="Times New Roman"/>
              </a:rPr>
              <a:t>Tools Used</a:t>
            </a:r>
            <a:endParaRPr lang="en-US" sz="1600" b="1" dirty="0">
              <a:latin typeface="Times"/>
              <a:cs typeface="Times New Roman"/>
            </a:endParaRPr>
          </a:p>
          <a:p>
            <a:r>
              <a:rPr lang="en-US" sz="1600" b="1" dirty="0">
                <a:latin typeface="Times"/>
                <a:cs typeface="Times New Roman"/>
              </a:rPr>
              <a:t>Problem definition</a:t>
            </a:r>
          </a:p>
          <a:p>
            <a:r>
              <a:rPr lang="en-US" sz="1600" b="1" dirty="0">
                <a:latin typeface="Times"/>
                <a:cs typeface="Times New Roman"/>
              </a:rPr>
              <a:t>Challenges</a:t>
            </a:r>
          </a:p>
          <a:p>
            <a:r>
              <a:rPr lang="en-US" sz="1600" b="1" dirty="0">
                <a:latin typeface="Times"/>
                <a:cs typeface="Times New Roman"/>
              </a:rPr>
              <a:t>Scope and conclusion</a:t>
            </a:r>
          </a:p>
          <a:p>
            <a:r>
              <a:rPr lang="en-US" sz="1600" b="1" dirty="0">
                <a:latin typeface="Times"/>
                <a:cs typeface="Times New Roman"/>
              </a:rPr>
              <a:t>Our Team</a:t>
            </a:r>
          </a:p>
          <a:p>
            <a:r>
              <a:rPr lang="en-US" sz="1600" b="1" dirty="0">
                <a:latin typeface="Times"/>
                <a:cs typeface="Times New Roman"/>
              </a:rPr>
              <a:t>Demo</a:t>
            </a:r>
            <a:endParaRPr lang="en-US" sz="1600" b="1">
              <a:latin typeface="Times"/>
              <a:cs typeface="Calibri"/>
            </a:endParaRPr>
          </a:p>
          <a:p>
            <a:endParaRPr lang="en-US" sz="1000" b="1" dirty="0">
              <a:latin typeface="Times New Roman"/>
              <a:cs typeface="Times New Roman"/>
            </a:endParaRPr>
          </a:p>
          <a:p>
            <a:endParaRPr lang="en-US" sz="1400" b="1" dirty="0">
              <a:latin typeface="Times New Roman"/>
              <a:cs typeface="Times New Roman"/>
            </a:endParaRPr>
          </a:p>
          <a:p>
            <a:endParaRPr lang="en-US" sz="1400" b="1" dirty="0">
              <a:latin typeface="Times New Roman"/>
              <a:cs typeface="Times New Roman"/>
            </a:endParaRPr>
          </a:p>
        </p:txBody>
      </p:sp>
      <p:pic>
        <p:nvPicPr>
          <p:cNvPr id="5" name="Picture 4" descr="A picture containing drawing&#10;&#10;Description generated with very high confidence">
            <a:extLst>
              <a:ext uri="{FF2B5EF4-FFF2-40B4-BE49-F238E27FC236}">
                <a16:creationId xmlns:a16="http://schemas.microsoft.com/office/drawing/2014/main" id="{F21592ED-42A4-4FC5-9646-54E0E0185CD1}"/>
              </a:ext>
            </a:extLst>
          </p:cNvPr>
          <p:cNvPicPr>
            <a:picLocks noChangeAspect="1"/>
          </p:cNvPicPr>
          <p:nvPr/>
        </p:nvPicPr>
        <p:blipFill>
          <a:blip r:embed="rId2"/>
          <a:stretch>
            <a:fillRect/>
          </a:stretch>
        </p:blipFill>
        <p:spPr>
          <a:xfrm>
            <a:off x="10179474" y="762000"/>
            <a:ext cx="835908" cy="688875"/>
          </a:xfrm>
          <a:prstGeom prst="rect">
            <a:avLst/>
          </a:prstGeom>
        </p:spPr>
      </p:pic>
    </p:spTree>
    <p:extLst>
      <p:ext uri="{BB962C8B-B14F-4D97-AF65-F5344CB8AC3E}">
        <p14:creationId xmlns:p14="http://schemas.microsoft.com/office/powerpoint/2010/main" val="408034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24F6EB-04DC-4C6D-8485-FCD53A4A9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A795FBE-101B-4063-A5FC-8C0624B353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6E74744-D1AC-4B97-BF18-3DB70F433AED}"/>
              </a:ext>
            </a:extLst>
          </p:cNvPr>
          <p:cNvSpPr>
            <a:spLocks noGrp="1"/>
          </p:cNvSpPr>
          <p:nvPr>
            <p:ph type="title"/>
          </p:nvPr>
        </p:nvSpPr>
        <p:spPr>
          <a:xfrm rot="21540000">
            <a:off x="7472291" y="2003931"/>
            <a:ext cx="3461624" cy="418603"/>
          </a:xfrm>
        </p:spPr>
        <p:txBody>
          <a:bodyPr vert="horz" lIns="91440" tIns="45720" rIns="91440" bIns="45720" rtlCol="0" anchor="ctr">
            <a:noAutofit/>
          </a:bodyPr>
          <a:lstStyle/>
          <a:p>
            <a:r>
              <a:rPr lang="en-US" b="1" dirty="0">
                <a:latin typeface="Times"/>
                <a:ea typeface="+mj-lt"/>
                <a:cs typeface="+mj-lt"/>
              </a:rPr>
              <a:t>Objective of the Training</a:t>
            </a:r>
          </a:p>
          <a:p>
            <a:endParaRPr lang="en-US"/>
          </a:p>
        </p:txBody>
      </p:sp>
      <p:sp>
        <p:nvSpPr>
          <p:cNvPr id="15" name="Rectangle 14">
            <a:extLst>
              <a:ext uri="{FF2B5EF4-FFF2-40B4-BE49-F238E27FC236}">
                <a16:creationId xmlns:a16="http://schemas.microsoft.com/office/drawing/2014/main" id="{8881F853-6081-4216-9876-4D863309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erson that is standing in the snow&#10;&#10;Description generated with high confidence">
            <a:extLst>
              <a:ext uri="{FF2B5EF4-FFF2-40B4-BE49-F238E27FC236}">
                <a16:creationId xmlns:a16="http://schemas.microsoft.com/office/drawing/2014/main" id="{7181E39A-BA87-4ADA-BDB5-A0E49B77CF0C}"/>
              </a:ext>
            </a:extLst>
          </p:cNvPr>
          <p:cNvPicPr>
            <a:picLocks noChangeAspect="1"/>
          </p:cNvPicPr>
          <p:nvPr/>
        </p:nvPicPr>
        <p:blipFill rotWithShape="1">
          <a:blip r:embed="rId4"/>
          <a:srcRect l="210" r="45263"/>
          <a:stretch/>
        </p:blipFill>
        <p:spPr>
          <a:xfrm>
            <a:off x="1652447" y="1423528"/>
            <a:ext cx="4446427" cy="3777763"/>
          </a:xfrm>
          <a:prstGeom prst="rect">
            <a:avLst/>
          </a:prstGeom>
        </p:spPr>
      </p:pic>
      <p:cxnSp>
        <p:nvCxnSpPr>
          <p:cNvPr id="17" name="Straight Connector 16">
            <a:extLst>
              <a:ext uri="{FF2B5EF4-FFF2-40B4-BE49-F238E27FC236}">
                <a16:creationId xmlns:a16="http://schemas.microsoft.com/office/drawing/2014/main" id="{68EF61C2-EE68-43FF-A497-F2E60EA532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7">
            <a:extLst>
              <a:ext uri="{FF2B5EF4-FFF2-40B4-BE49-F238E27FC236}">
                <a16:creationId xmlns:a16="http://schemas.microsoft.com/office/drawing/2014/main" id="{649525EA-A914-467D-90D1-9060AD04C3B5}"/>
              </a:ext>
            </a:extLst>
          </p:cNvPr>
          <p:cNvSpPr>
            <a:spLocks noGrp="1"/>
          </p:cNvSpPr>
          <p:nvPr>
            <p:ph idx="1"/>
          </p:nvPr>
        </p:nvSpPr>
        <p:spPr>
          <a:xfrm>
            <a:off x="7535824" y="2556932"/>
            <a:ext cx="3360771" cy="3318936"/>
          </a:xfrm>
        </p:spPr>
        <p:txBody>
          <a:bodyPr>
            <a:normAutofit/>
          </a:bodyPr>
          <a:lstStyle/>
          <a:p>
            <a:r>
              <a:rPr lang="en-US" dirty="0">
                <a:solidFill>
                  <a:srgbClr val="262626"/>
                </a:solidFill>
                <a:latin typeface="Times"/>
                <a:cs typeface="Times"/>
              </a:rPr>
              <a:t>Become a Full Stack web developer by gaining all the skills required to work with front-end and </a:t>
            </a:r>
            <a:r>
              <a:rPr lang="en-US" dirty="0">
                <a:latin typeface="Times"/>
                <a:cs typeface="Times"/>
              </a:rPr>
              <a:t>back-end web technologie</a:t>
            </a:r>
            <a:r>
              <a:rPr lang="en-US" sz="2000" b="1" dirty="0"/>
              <a:t>s</a:t>
            </a:r>
            <a:endParaRPr lang="en-US" sz="2000" dirty="0"/>
          </a:p>
        </p:txBody>
      </p:sp>
      <p:pic>
        <p:nvPicPr>
          <p:cNvPr id="7" name="Picture 6">
            <a:extLst>
              <a:ext uri="{FF2B5EF4-FFF2-40B4-BE49-F238E27FC236}">
                <a16:creationId xmlns:a16="http://schemas.microsoft.com/office/drawing/2014/main" id="{1113ADC9-8F52-4A83-9374-FBBC03D457E7}"/>
              </a:ext>
            </a:extLst>
          </p:cNvPr>
          <p:cNvPicPr>
            <a:picLocks noChangeAspect="1"/>
          </p:cNvPicPr>
          <p:nvPr/>
        </p:nvPicPr>
        <p:blipFill>
          <a:blip r:embed="rId5"/>
          <a:stretch>
            <a:fillRect/>
          </a:stretch>
        </p:blipFill>
        <p:spPr>
          <a:xfrm>
            <a:off x="10515650" y="616324"/>
            <a:ext cx="835908" cy="688875"/>
          </a:xfrm>
          <a:prstGeom prst="rect">
            <a:avLst/>
          </a:prstGeom>
        </p:spPr>
      </p:pic>
    </p:spTree>
    <p:extLst>
      <p:ext uri="{BB962C8B-B14F-4D97-AF65-F5344CB8AC3E}">
        <p14:creationId xmlns:p14="http://schemas.microsoft.com/office/powerpoint/2010/main" val="149291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71323406-83CF-4E9B-B9AF-22D3166763A3}"/>
              </a:ext>
            </a:extLst>
          </p:cNvPr>
          <p:cNvSpPr>
            <a:spLocks noGrp="1"/>
          </p:cNvSpPr>
          <p:nvPr/>
        </p:nvSpPr>
        <p:spPr>
          <a:xfrm>
            <a:off x="2888877" y="684493"/>
            <a:ext cx="7800832" cy="594132"/>
          </a:xfrm>
          <a:prstGeom prst="rect">
            <a:avLst/>
          </a:prstGeom>
        </p:spPr>
        <p:txBody>
          <a:bodyPr vert="horz" lIns="0" tIns="0" rIns="0" bIns="0" rtlCol="0" anchor="b" anchorCtr="0">
            <a:no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sz="4400" dirty="0">
                <a:latin typeface="Times"/>
                <a:cs typeface="Times"/>
              </a:rPr>
              <a:t>Framework for 8 Weeks</a:t>
            </a:r>
          </a:p>
        </p:txBody>
      </p:sp>
      <p:sp>
        <p:nvSpPr>
          <p:cNvPr id="3" name="Text Placeholder 9">
            <a:extLst>
              <a:ext uri="{FF2B5EF4-FFF2-40B4-BE49-F238E27FC236}">
                <a16:creationId xmlns:a16="http://schemas.microsoft.com/office/drawing/2014/main" id="{9FA61BB9-CC3B-4E1C-8274-CF4C98040CE6}"/>
              </a:ext>
              <a:ext uri="{C183D7F6-B498-43B3-948B-1728B52AA6E4}">
                <adec:decorative xmlns:adec="http://schemas.microsoft.com/office/drawing/2017/decorative" val="1"/>
              </a:ext>
            </a:extLst>
          </p:cNvPr>
          <p:cNvSpPr>
            <a:spLocks noGrp="1"/>
          </p:cNvSpPr>
          <p:nvPr/>
        </p:nvSpPr>
        <p:spPr>
          <a:xfrm>
            <a:off x="1154206" y="1638187"/>
            <a:ext cx="449132" cy="359925"/>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1</a:t>
            </a:r>
          </a:p>
        </p:txBody>
      </p:sp>
      <p:sp>
        <p:nvSpPr>
          <p:cNvPr id="4" name="Text Placeholder 5">
            <a:extLst>
              <a:ext uri="{FF2B5EF4-FFF2-40B4-BE49-F238E27FC236}">
                <a16:creationId xmlns:a16="http://schemas.microsoft.com/office/drawing/2014/main" id="{93D48078-21F2-4D2B-9923-AA0FC7E4EADF}"/>
              </a:ext>
            </a:extLst>
          </p:cNvPr>
          <p:cNvSpPr>
            <a:spLocks noGrp="1"/>
          </p:cNvSpPr>
          <p:nvPr/>
        </p:nvSpPr>
        <p:spPr>
          <a:xfrm>
            <a:off x="1752754" y="1643095"/>
            <a:ext cx="2941311" cy="89120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Database Concepts  and SQL</a:t>
            </a:r>
          </a:p>
          <a:p>
            <a:r>
              <a:rPr lang="en-US" sz="1200">
                <a:solidFill>
                  <a:schemeClr val="accent6">
                    <a:lumMod val="50000"/>
                  </a:schemeClr>
                </a:solidFill>
              </a:rPr>
              <a:t>Introduction to Applications</a:t>
            </a:r>
          </a:p>
        </p:txBody>
      </p:sp>
      <p:sp>
        <p:nvSpPr>
          <p:cNvPr id="5" name="Text Placeholder 12">
            <a:extLst>
              <a:ext uri="{FF2B5EF4-FFF2-40B4-BE49-F238E27FC236}">
                <a16:creationId xmlns:a16="http://schemas.microsoft.com/office/drawing/2014/main" id="{B1B7CA7E-BFE9-43F5-818A-33D848BA109B}"/>
              </a:ext>
              <a:ext uri="{C183D7F6-B498-43B3-948B-1728B52AA6E4}">
                <adec:decorative xmlns:adec="http://schemas.microsoft.com/office/drawing/2017/decorative" val="1"/>
              </a:ext>
            </a:extLst>
          </p:cNvPr>
          <p:cNvSpPr>
            <a:spLocks noGrp="1"/>
          </p:cNvSpPr>
          <p:nvPr/>
        </p:nvSpPr>
        <p:spPr>
          <a:xfrm>
            <a:off x="1741139" y="2177600"/>
            <a:ext cx="549985" cy="388296"/>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2</a:t>
            </a:r>
          </a:p>
        </p:txBody>
      </p:sp>
      <p:sp>
        <p:nvSpPr>
          <p:cNvPr id="6" name="Text Placeholder 10">
            <a:extLst>
              <a:ext uri="{FF2B5EF4-FFF2-40B4-BE49-F238E27FC236}">
                <a16:creationId xmlns:a16="http://schemas.microsoft.com/office/drawing/2014/main" id="{76206E00-F64D-4D0F-90FB-BC46928E86DA}"/>
              </a:ext>
            </a:extLst>
          </p:cNvPr>
          <p:cNvSpPr>
            <a:spLocks noGrp="1"/>
          </p:cNvSpPr>
          <p:nvPr/>
        </p:nvSpPr>
        <p:spPr>
          <a:xfrm>
            <a:off x="6140977" y="5871233"/>
            <a:ext cx="3086881"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solidFill>
                  <a:schemeClr val="accent6">
                    <a:lumMod val="50000"/>
                  </a:schemeClr>
                </a:solidFill>
              </a:rPr>
              <a:t>Project Presentation</a:t>
            </a:r>
          </a:p>
        </p:txBody>
      </p:sp>
      <p:sp>
        <p:nvSpPr>
          <p:cNvPr id="7" name="Text Placeholder 15">
            <a:extLst>
              <a:ext uri="{FF2B5EF4-FFF2-40B4-BE49-F238E27FC236}">
                <a16:creationId xmlns:a16="http://schemas.microsoft.com/office/drawing/2014/main" id="{451285FD-FAF7-4A8A-831E-CD04352B55CE}"/>
              </a:ext>
              <a:ext uri="{C183D7F6-B498-43B3-948B-1728B52AA6E4}">
                <adec:decorative xmlns:adec="http://schemas.microsoft.com/office/drawing/2017/decorative" val="1"/>
              </a:ext>
            </a:extLst>
          </p:cNvPr>
          <p:cNvSpPr>
            <a:spLocks noGrp="1"/>
          </p:cNvSpPr>
          <p:nvPr/>
        </p:nvSpPr>
        <p:spPr>
          <a:xfrm>
            <a:off x="2294634" y="2765194"/>
            <a:ext cx="594809" cy="386003"/>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3</a:t>
            </a:r>
          </a:p>
        </p:txBody>
      </p:sp>
      <p:sp>
        <p:nvSpPr>
          <p:cNvPr id="8" name="Text Placeholder 13">
            <a:extLst>
              <a:ext uri="{FF2B5EF4-FFF2-40B4-BE49-F238E27FC236}">
                <a16:creationId xmlns:a16="http://schemas.microsoft.com/office/drawing/2014/main" id="{262C5E03-2C4C-4C3F-A68D-246CC4618499}"/>
              </a:ext>
            </a:extLst>
          </p:cNvPr>
          <p:cNvSpPr>
            <a:spLocks noGrp="1"/>
          </p:cNvSpPr>
          <p:nvPr/>
        </p:nvSpPr>
        <p:spPr>
          <a:xfrm>
            <a:off x="3068337" y="2767699"/>
            <a:ext cx="2635457" cy="92310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Project- Banking Application</a:t>
            </a:r>
          </a:p>
          <a:p>
            <a:r>
              <a:rPr lang="en-US" sz="1200">
                <a:solidFill>
                  <a:schemeClr val="accent6">
                    <a:lumMod val="50000"/>
                  </a:schemeClr>
                </a:solidFill>
              </a:rPr>
              <a:t>JDBC and Web Design fundamentals</a:t>
            </a:r>
          </a:p>
          <a:p>
            <a:endParaRPr lang="en-US" sz="1200"/>
          </a:p>
        </p:txBody>
      </p:sp>
      <p:sp>
        <p:nvSpPr>
          <p:cNvPr id="9" name="Text Placeholder 10">
            <a:extLst>
              <a:ext uri="{FF2B5EF4-FFF2-40B4-BE49-F238E27FC236}">
                <a16:creationId xmlns:a16="http://schemas.microsoft.com/office/drawing/2014/main" id="{3ECC1D4D-C5CE-45B7-AE46-F1D9190A627B}"/>
              </a:ext>
            </a:extLst>
          </p:cNvPr>
          <p:cNvSpPr>
            <a:spLocks noGrp="1"/>
          </p:cNvSpPr>
          <p:nvPr/>
        </p:nvSpPr>
        <p:spPr>
          <a:xfrm>
            <a:off x="4450091" y="3892350"/>
            <a:ext cx="2926080"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Java Script, ES5, ES6, Angular7</a:t>
            </a:r>
          </a:p>
          <a:p>
            <a:r>
              <a:rPr lang="en-US" sz="1200" dirty="0">
                <a:solidFill>
                  <a:schemeClr val="accent6">
                    <a:lumMod val="50000"/>
                  </a:schemeClr>
                </a:solidFill>
              </a:rPr>
              <a:t>UML </a:t>
            </a:r>
            <a:r>
              <a:rPr lang="en-US" sz="1200">
                <a:solidFill>
                  <a:schemeClr val="accent6">
                    <a:lumMod val="50000"/>
                  </a:schemeClr>
                </a:solidFill>
              </a:rPr>
              <a:t>Diagrams</a:t>
            </a:r>
            <a:endParaRPr lang="en-US" sz="1200" dirty="0">
              <a:solidFill>
                <a:schemeClr val="accent6">
                  <a:lumMod val="50000"/>
                </a:schemeClr>
              </a:solidFill>
            </a:endParaRPr>
          </a:p>
        </p:txBody>
      </p:sp>
      <p:sp>
        <p:nvSpPr>
          <p:cNvPr id="10" name="Text Placeholder 10">
            <a:extLst>
              <a:ext uri="{FF2B5EF4-FFF2-40B4-BE49-F238E27FC236}">
                <a16:creationId xmlns:a16="http://schemas.microsoft.com/office/drawing/2014/main" id="{D174C7E3-4E0A-4069-83E5-8ED176E7BB05}"/>
              </a:ext>
            </a:extLst>
          </p:cNvPr>
          <p:cNvSpPr>
            <a:spLocks noGrp="1"/>
          </p:cNvSpPr>
          <p:nvPr/>
        </p:nvSpPr>
        <p:spPr>
          <a:xfrm>
            <a:off x="5697436" y="5035663"/>
            <a:ext cx="2926080"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JSP Servlet</a:t>
            </a:r>
          </a:p>
          <a:p>
            <a:r>
              <a:rPr lang="en-US" sz="1200" dirty="0">
                <a:solidFill>
                  <a:schemeClr val="accent6">
                    <a:lumMod val="50000"/>
                  </a:schemeClr>
                </a:solidFill>
              </a:rPr>
              <a:t>Spring REST( Core &amp; MVC)</a:t>
            </a:r>
          </a:p>
          <a:p>
            <a:r>
              <a:rPr lang="en-US" sz="1200" dirty="0">
                <a:solidFill>
                  <a:schemeClr val="accent6">
                    <a:lumMod val="50000"/>
                  </a:schemeClr>
                </a:solidFill>
              </a:rPr>
              <a:t>myBatis</a:t>
            </a:r>
          </a:p>
        </p:txBody>
      </p:sp>
      <p:sp>
        <p:nvSpPr>
          <p:cNvPr id="11" name="Text Placeholder 10">
            <a:extLst>
              <a:ext uri="{FF2B5EF4-FFF2-40B4-BE49-F238E27FC236}">
                <a16:creationId xmlns:a16="http://schemas.microsoft.com/office/drawing/2014/main" id="{D994D327-71B4-4974-BB77-4D8EB7EE85C7}"/>
              </a:ext>
            </a:extLst>
          </p:cNvPr>
          <p:cNvSpPr>
            <a:spLocks noGrp="1"/>
          </p:cNvSpPr>
          <p:nvPr/>
        </p:nvSpPr>
        <p:spPr>
          <a:xfrm>
            <a:off x="5200155" y="4462599"/>
            <a:ext cx="2643963" cy="126982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Architecture, framework</a:t>
            </a:r>
            <a:r>
              <a:rPr lang="en-US" sz="1200" dirty="0">
                <a:solidFill>
                  <a:schemeClr val="accent6">
                    <a:lumMod val="50000"/>
                  </a:schemeClr>
                </a:solidFill>
              </a:rPr>
              <a:t> of angular.</a:t>
            </a:r>
          </a:p>
          <a:p>
            <a:r>
              <a:rPr lang="en-US" sz="1200" dirty="0">
                <a:solidFill>
                  <a:schemeClr val="accent6">
                    <a:lumMod val="50000"/>
                  </a:schemeClr>
                </a:solidFill>
              </a:rPr>
              <a:t>JEE Architecture</a:t>
            </a:r>
          </a:p>
          <a:p>
            <a:endParaRPr lang="en-US" sz="1200"/>
          </a:p>
          <a:p>
            <a:endParaRPr lang="en-US" sz="1200"/>
          </a:p>
        </p:txBody>
      </p:sp>
      <p:sp>
        <p:nvSpPr>
          <p:cNvPr id="12" name="Text Placeholder 10">
            <a:extLst>
              <a:ext uri="{FF2B5EF4-FFF2-40B4-BE49-F238E27FC236}">
                <a16:creationId xmlns:a16="http://schemas.microsoft.com/office/drawing/2014/main" id="{FB474C11-A839-48B2-9B29-C00F33E89562}"/>
              </a:ext>
            </a:extLst>
          </p:cNvPr>
          <p:cNvSpPr>
            <a:spLocks noGrp="1"/>
          </p:cNvSpPr>
          <p:nvPr/>
        </p:nvSpPr>
        <p:spPr>
          <a:xfrm>
            <a:off x="3844453" y="3322310"/>
            <a:ext cx="2926080"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Html, CSS, </a:t>
            </a:r>
          </a:p>
          <a:p>
            <a:r>
              <a:rPr lang="en-US" sz="1200">
                <a:solidFill>
                  <a:schemeClr val="accent6">
                    <a:lumMod val="50000"/>
                  </a:schemeClr>
                </a:solidFill>
              </a:rPr>
              <a:t>Bootstrap, AJAX</a:t>
            </a:r>
          </a:p>
        </p:txBody>
      </p:sp>
      <p:sp>
        <p:nvSpPr>
          <p:cNvPr id="13" name="Text Placeholder 10">
            <a:extLst>
              <a:ext uri="{FF2B5EF4-FFF2-40B4-BE49-F238E27FC236}">
                <a16:creationId xmlns:a16="http://schemas.microsoft.com/office/drawing/2014/main" id="{ECA2A112-3B09-4A20-8863-B3880231C4C3}"/>
              </a:ext>
            </a:extLst>
          </p:cNvPr>
          <p:cNvSpPr>
            <a:spLocks noGrp="1"/>
          </p:cNvSpPr>
          <p:nvPr/>
        </p:nvSpPr>
        <p:spPr>
          <a:xfrm>
            <a:off x="2421358" y="2179727"/>
            <a:ext cx="2926080" cy="92664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100">
                <a:solidFill>
                  <a:schemeClr val="accent6">
                    <a:lumMod val="50000"/>
                  </a:schemeClr>
                </a:solidFill>
              </a:rPr>
              <a:t>Object Oriented Programming</a:t>
            </a:r>
          </a:p>
          <a:p>
            <a:r>
              <a:rPr lang="en-US" sz="1100">
                <a:solidFill>
                  <a:schemeClr val="accent6">
                    <a:lumMod val="50000"/>
                  </a:schemeClr>
                </a:solidFill>
              </a:rPr>
              <a:t>Data Structures Core Java </a:t>
            </a:r>
            <a:r>
              <a:rPr lang="en-US" sz="1200">
                <a:solidFill>
                  <a:schemeClr val="accent6">
                    <a:lumMod val="50000"/>
                  </a:schemeClr>
                </a:solidFill>
              </a:rPr>
              <a:t>Programming</a:t>
            </a:r>
          </a:p>
        </p:txBody>
      </p:sp>
      <p:sp>
        <p:nvSpPr>
          <p:cNvPr id="14" name="Text Placeholder 15">
            <a:extLst>
              <a:ext uri="{FF2B5EF4-FFF2-40B4-BE49-F238E27FC236}">
                <a16:creationId xmlns:a16="http://schemas.microsoft.com/office/drawing/2014/main" id="{28BD89C8-2E45-4DD3-8921-181E8C87EC61}"/>
              </a:ext>
              <a:ext uri="{C183D7F6-B498-43B3-948B-1728B52AA6E4}">
                <adec:decorative xmlns:adec="http://schemas.microsoft.com/office/drawing/2017/decorative" val="1"/>
              </a:ext>
            </a:extLst>
          </p:cNvPr>
          <p:cNvSpPr>
            <a:spLocks noGrp="1"/>
          </p:cNvSpPr>
          <p:nvPr/>
        </p:nvSpPr>
        <p:spPr>
          <a:xfrm>
            <a:off x="3081618" y="3383864"/>
            <a:ext cx="572397" cy="352385"/>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4</a:t>
            </a:r>
          </a:p>
        </p:txBody>
      </p:sp>
      <p:sp>
        <p:nvSpPr>
          <p:cNvPr id="15" name="Text Placeholder 15">
            <a:extLst>
              <a:ext uri="{FF2B5EF4-FFF2-40B4-BE49-F238E27FC236}">
                <a16:creationId xmlns:a16="http://schemas.microsoft.com/office/drawing/2014/main" id="{E2A61EC1-5C8A-4BBD-B2FA-FA103DA09204}"/>
              </a:ext>
              <a:ext uri="{C183D7F6-B498-43B3-948B-1728B52AA6E4}">
                <adec:decorative xmlns:adec="http://schemas.microsoft.com/office/drawing/2017/decorative" val="1"/>
              </a:ext>
            </a:extLst>
          </p:cNvPr>
          <p:cNvSpPr>
            <a:spLocks noGrp="1"/>
          </p:cNvSpPr>
          <p:nvPr/>
        </p:nvSpPr>
        <p:spPr>
          <a:xfrm>
            <a:off x="3698394" y="3944731"/>
            <a:ext cx="594808" cy="363592"/>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5</a:t>
            </a:r>
          </a:p>
        </p:txBody>
      </p:sp>
      <p:sp>
        <p:nvSpPr>
          <p:cNvPr id="16" name="Text Placeholder 15">
            <a:extLst>
              <a:ext uri="{FF2B5EF4-FFF2-40B4-BE49-F238E27FC236}">
                <a16:creationId xmlns:a16="http://schemas.microsoft.com/office/drawing/2014/main" id="{E05546CF-FBB7-4714-B1B8-54260683BCC1}"/>
              </a:ext>
              <a:ext uri="{C183D7F6-B498-43B3-948B-1728B52AA6E4}">
                <adec:decorative xmlns:adec="http://schemas.microsoft.com/office/drawing/2017/decorative" val="1"/>
              </a:ext>
            </a:extLst>
          </p:cNvPr>
          <p:cNvSpPr>
            <a:spLocks noGrp="1"/>
          </p:cNvSpPr>
          <p:nvPr/>
        </p:nvSpPr>
        <p:spPr>
          <a:xfrm>
            <a:off x="4912084" y="5108631"/>
            <a:ext cx="639632" cy="408415"/>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7</a:t>
            </a:r>
          </a:p>
        </p:txBody>
      </p:sp>
      <p:sp>
        <p:nvSpPr>
          <p:cNvPr id="17" name="Text Placeholder 15">
            <a:extLst>
              <a:ext uri="{FF2B5EF4-FFF2-40B4-BE49-F238E27FC236}">
                <a16:creationId xmlns:a16="http://schemas.microsoft.com/office/drawing/2014/main" id="{996FD404-F234-4583-A742-933A822A4B65}"/>
              </a:ext>
              <a:ext uri="{C183D7F6-B498-43B3-948B-1728B52AA6E4}">
                <adec:decorative xmlns:adec="http://schemas.microsoft.com/office/drawing/2017/decorative" val="1"/>
              </a:ext>
            </a:extLst>
          </p:cNvPr>
          <p:cNvSpPr>
            <a:spLocks noGrp="1"/>
          </p:cNvSpPr>
          <p:nvPr/>
        </p:nvSpPr>
        <p:spPr>
          <a:xfrm>
            <a:off x="4386591" y="4514302"/>
            <a:ext cx="617220" cy="386003"/>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6</a:t>
            </a:r>
          </a:p>
        </p:txBody>
      </p:sp>
      <p:sp>
        <p:nvSpPr>
          <p:cNvPr id="18" name="Text Placeholder 15">
            <a:extLst>
              <a:ext uri="{FF2B5EF4-FFF2-40B4-BE49-F238E27FC236}">
                <a16:creationId xmlns:a16="http://schemas.microsoft.com/office/drawing/2014/main" id="{C109C2B7-5D95-4F75-9CBE-946FFC6EC5E7}"/>
              </a:ext>
              <a:ext uri="{C183D7F6-B498-43B3-948B-1728B52AA6E4}">
                <adec:decorative xmlns:adec="http://schemas.microsoft.com/office/drawing/2017/decorative" val="1"/>
              </a:ext>
            </a:extLst>
          </p:cNvPr>
          <p:cNvSpPr>
            <a:spLocks noGrp="1"/>
          </p:cNvSpPr>
          <p:nvPr/>
        </p:nvSpPr>
        <p:spPr>
          <a:xfrm>
            <a:off x="5301929" y="5816896"/>
            <a:ext cx="662045" cy="374798"/>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8</a:t>
            </a:r>
          </a:p>
        </p:txBody>
      </p:sp>
      <p:pic>
        <p:nvPicPr>
          <p:cNvPr id="19" name="Picture 18">
            <a:extLst>
              <a:ext uri="{FF2B5EF4-FFF2-40B4-BE49-F238E27FC236}">
                <a16:creationId xmlns:a16="http://schemas.microsoft.com/office/drawing/2014/main" id="{41A43CA2-54AF-4B46-977B-7DEF00AD4AC7}"/>
              </a:ext>
            </a:extLst>
          </p:cNvPr>
          <p:cNvPicPr>
            <a:picLocks noChangeAspect="1"/>
          </p:cNvPicPr>
          <p:nvPr/>
        </p:nvPicPr>
        <p:blipFill>
          <a:blip r:embed="rId2"/>
          <a:stretch>
            <a:fillRect/>
          </a:stretch>
        </p:blipFill>
        <p:spPr>
          <a:xfrm>
            <a:off x="9854504" y="605118"/>
            <a:ext cx="1060025" cy="935404"/>
          </a:xfrm>
          <a:prstGeom prst="rect">
            <a:avLst/>
          </a:prstGeom>
        </p:spPr>
      </p:pic>
      <p:pic>
        <p:nvPicPr>
          <p:cNvPr id="21" name="Picture 5" descr="A clock on top of a wooden table&#10;&#10;Description generated with high confidence">
            <a:extLst>
              <a:ext uri="{FF2B5EF4-FFF2-40B4-BE49-F238E27FC236}">
                <a16:creationId xmlns:a16="http://schemas.microsoft.com/office/drawing/2014/main" id="{5FAF9D54-7F6C-4D2F-9EBD-1F9786A21067}"/>
              </a:ext>
            </a:extLst>
          </p:cNvPr>
          <p:cNvPicPr>
            <a:picLocks noChangeAspect="1"/>
          </p:cNvPicPr>
          <p:nvPr/>
        </p:nvPicPr>
        <p:blipFill rotWithShape="1">
          <a:blip r:embed="rId3"/>
          <a:srcRect l="821" r="-1" b="-1"/>
          <a:stretch/>
        </p:blipFill>
        <p:spPr>
          <a:xfrm>
            <a:off x="7781853" y="1453339"/>
            <a:ext cx="3380966" cy="2751725"/>
          </a:xfrm>
          <a:prstGeom prst="rect">
            <a:avLst/>
          </a:prstGeom>
        </p:spPr>
      </p:pic>
      <p:sp>
        <p:nvSpPr>
          <p:cNvPr id="23" name="TextBox 22">
            <a:extLst>
              <a:ext uri="{FF2B5EF4-FFF2-40B4-BE49-F238E27FC236}">
                <a16:creationId xmlns:a16="http://schemas.microsoft.com/office/drawing/2014/main" id="{44A253DE-88BC-4985-8297-847363CD0125}"/>
              </a:ext>
            </a:extLst>
          </p:cNvPr>
          <p:cNvSpPr txBox="1"/>
          <p:nvPr/>
        </p:nvSpPr>
        <p:spPr>
          <a:xfrm>
            <a:off x="8016128" y="4463863"/>
            <a:ext cx="33819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ea typeface="+mn-lt"/>
                <a:cs typeface="+mn-lt"/>
              </a:rPr>
              <a:t>40 Days- 200 Hours of Training</a:t>
            </a:r>
            <a:endParaRPr lang="en-US" dirty="0">
              <a:latin typeface="Times"/>
            </a:endParaRPr>
          </a:p>
        </p:txBody>
      </p:sp>
    </p:spTree>
    <p:extLst>
      <p:ext uri="{BB962C8B-B14F-4D97-AF65-F5344CB8AC3E}">
        <p14:creationId xmlns:p14="http://schemas.microsoft.com/office/powerpoint/2010/main" val="6585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751D7FA-E55B-49F9-982B-A1055B899B2E}"/>
              </a:ext>
            </a:extLst>
          </p:cNvPr>
          <p:cNvSpPr>
            <a:spLocks noGrp="1"/>
          </p:cNvSpPr>
          <p:nvPr/>
        </p:nvSpPr>
        <p:spPr>
          <a:xfrm>
            <a:off x="4166348" y="674295"/>
            <a:ext cx="2886808" cy="541151"/>
          </a:xfrm>
          <a:prstGeom prst="rect">
            <a:avLst/>
          </a:prstGeom>
        </p:spPr>
        <p:txBody>
          <a:bodyPr vert="horz"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dirty="0">
                <a:latin typeface="Times"/>
                <a:cs typeface="Times"/>
              </a:rPr>
              <a:t>Overview</a:t>
            </a:r>
          </a:p>
        </p:txBody>
      </p:sp>
      <p:pic>
        <p:nvPicPr>
          <p:cNvPr id="4" name="Picture 3" descr="A picture containing drawing&#10;&#10;Description generated with very high confidence">
            <a:extLst>
              <a:ext uri="{FF2B5EF4-FFF2-40B4-BE49-F238E27FC236}">
                <a16:creationId xmlns:a16="http://schemas.microsoft.com/office/drawing/2014/main" id="{3628DBED-1C85-430B-B793-927AC1D0728F}"/>
              </a:ext>
            </a:extLst>
          </p:cNvPr>
          <p:cNvPicPr>
            <a:picLocks noChangeAspect="1"/>
          </p:cNvPicPr>
          <p:nvPr/>
        </p:nvPicPr>
        <p:blipFill>
          <a:blip r:embed="rId2"/>
          <a:stretch>
            <a:fillRect/>
          </a:stretch>
        </p:blipFill>
        <p:spPr>
          <a:xfrm>
            <a:off x="10136344" y="1353164"/>
            <a:ext cx="891936" cy="812140"/>
          </a:xfrm>
          <a:prstGeom prst="rect">
            <a:avLst/>
          </a:prstGeom>
        </p:spPr>
      </p:pic>
      <p:sp>
        <p:nvSpPr>
          <p:cNvPr id="5" name="TextBox 4">
            <a:extLst>
              <a:ext uri="{FF2B5EF4-FFF2-40B4-BE49-F238E27FC236}">
                <a16:creationId xmlns:a16="http://schemas.microsoft.com/office/drawing/2014/main" id="{961E2E73-B8C1-4743-A995-F93FC5F3D435}"/>
              </a:ext>
            </a:extLst>
          </p:cNvPr>
          <p:cNvSpPr txBox="1"/>
          <p:nvPr/>
        </p:nvSpPr>
        <p:spPr>
          <a:xfrm>
            <a:off x="1754841" y="16539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Ø"/>
            </a:pPr>
            <a:r>
              <a:rPr lang="en-US" b="1">
                <a:latin typeface="Times"/>
                <a:cs typeface="Times"/>
              </a:rPr>
              <a:t>DBMS</a:t>
            </a:r>
          </a:p>
        </p:txBody>
      </p:sp>
      <p:sp>
        <p:nvSpPr>
          <p:cNvPr id="6" name="TextBox 5">
            <a:extLst>
              <a:ext uri="{FF2B5EF4-FFF2-40B4-BE49-F238E27FC236}">
                <a16:creationId xmlns:a16="http://schemas.microsoft.com/office/drawing/2014/main" id="{7A76280C-4599-44A0-BC95-16787552BC92}"/>
              </a:ext>
            </a:extLst>
          </p:cNvPr>
          <p:cNvSpPr txBox="1"/>
          <p:nvPr/>
        </p:nvSpPr>
        <p:spPr>
          <a:xfrm>
            <a:off x="1754840" y="202378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a:cs typeface="Times"/>
              </a:rPr>
              <a:t>Introduction , DML,DDL Concepts,Query Execution</a:t>
            </a:r>
          </a:p>
        </p:txBody>
      </p:sp>
      <p:sp>
        <p:nvSpPr>
          <p:cNvPr id="7" name="TextBox 6">
            <a:extLst>
              <a:ext uri="{FF2B5EF4-FFF2-40B4-BE49-F238E27FC236}">
                <a16:creationId xmlns:a16="http://schemas.microsoft.com/office/drawing/2014/main" id="{C851664B-E94F-46F9-BF20-50E8F1238A98}"/>
              </a:ext>
            </a:extLst>
          </p:cNvPr>
          <p:cNvSpPr txBox="1"/>
          <p:nvPr/>
        </p:nvSpPr>
        <p:spPr>
          <a:xfrm>
            <a:off x="6539753" y="221428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cs typeface="Times"/>
              </a:rPr>
              <a:t>Introduction,Data types,All the operations related to </a:t>
            </a:r>
            <a:r>
              <a:rPr lang="en-US">
                <a:latin typeface="Times"/>
                <a:cs typeface="Times"/>
              </a:rPr>
              <a:t>table,Query writing</a:t>
            </a:r>
            <a:endParaRPr lang="en-US" dirty="0">
              <a:latin typeface="Times"/>
              <a:cs typeface="Times"/>
            </a:endParaRPr>
          </a:p>
        </p:txBody>
      </p:sp>
      <p:sp>
        <p:nvSpPr>
          <p:cNvPr id="8" name="TextBox 7">
            <a:extLst>
              <a:ext uri="{FF2B5EF4-FFF2-40B4-BE49-F238E27FC236}">
                <a16:creationId xmlns:a16="http://schemas.microsoft.com/office/drawing/2014/main" id="{96C9BF83-B1B1-450D-A04D-F3F2E98617C4}"/>
              </a:ext>
            </a:extLst>
          </p:cNvPr>
          <p:cNvSpPr txBox="1"/>
          <p:nvPr/>
        </p:nvSpPr>
        <p:spPr>
          <a:xfrm>
            <a:off x="6595782" y="1653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Structured Query</a:t>
            </a:r>
            <a:r>
              <a:rPr lang="en-US" dirty="0">
                <a:latin typeface="Times"/>
                <a:cs typeface="Times"/>
              </a:rPr>
              <a:t> </a:t>
            </a:r>
            <a:r>
              <a:rPr lang="en-US" b="1">
                <a:latin typeface="Times"/>
                <a:cs typeface="Times"/>
              </a:rPr>
              <a:t>Language</a:t>
            </a:r>
          </a:p>
        </p:txBody>
      </p:sp>
      <p:sp>
        <p:nvSpPr>
          <p:cNvPr id="9" name="TextBox 8">
            <a:extLst>
              <a:ext uri="{FF2B5EF4-FFF2-40B4-BE49-F238E27FC236}">
                <a16:creationId xmlns:a16="http://schemas.microsoft.com/office/drawing/2014/main" id="{F2CFB48E-EAB9-485D-B43E-DDD56613784A}"/>
              </a:ext>
            </a:extLst>
          </p:cNvPr>
          <p:cNvSpPr txBox="1"/>
          <p:nvPr/>
        </p:nvSpPr>
        <p:spPr>
          <a:xfrm>
            <a:off x="1721225" y="3570194"/>
            <a:ext cx="3381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a:cs typeface="Times"/>
              </a:rPr>
              <a:t>Introduction,class,constructor,static keyword,this keyword,inheritance</a:t>
            </a:r>
          </a:p>
        </p:txBody>
      </p:sp>
      <p:sp>
        <p:nvSpPr>
          <p:cNvPr id="10" name="TextBox 9">
            <a:extLst>
              <a:ext uri="{FF2B5EF4-FFF2-40B4-BE49-F238E27FC236}">
                <a16:creationId xmlns:a16="http://schemas.microsoft.com/office/drawing/2014/main" id="{97A169D8-CADA-4EB7-AB93-8B331FD02CA0}"/>
              </a:ext>
            </a:extLst>
          </p:cNvPr>
          <p:cNvSpPr txBox="1"/>
          <p:nvPr/>
        </p:nvSpPr>
        <p:spPr>
          <a:xfrm>
            <a:off x="1754841" y="3133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OOPs</a:t>
            </a:r>
          </a:p>
        </p:txBody>
      </p:sp>
      <p:sp>
        <p:nvSpPr>
          <p:cNvPr id="11" name="TextBox 10">
            <a:extLst>
              <a:ext uri="{FF2B5EF4-FFF2-40B4-BE49-F238E27FC236}">
                <a16:creationId xmlns:a16="http://schemas.microsoft.com/office/drawing/2014/main" id="{2D1A7FC0-17B1-441D-8659-ED5ADF54FEC2}"/>
              </a:ext>
            </a:extLst>
          </p:cNvPr>
          <p:cNvSpPr txBox="1"/>
          <p:nvPr/>
        </p:nvSpPr>
        <p:spPr>
          <a:xfrm>
            <a:off x="6595783" y="3917576"/>
            <a:ext cx="36620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cs typeface="Times"/>
              </a:rPr>
              <a:t>Introduction ,</a:t>
            </a:r>
            <a:r>
              <a:rPr lang="en-US" dirty="0">
                <a:latin typeface="Times"/>
                <a:ea typeface="+mn-lt"/>
                <a:cs typeface="Times"/>
              </a:rPr>
              <a:t>loops ,Arrays</a:t>
            </a:r>
            <a:r>
              <a:rPr lang="en-US" dirty="0">
                <a:latin typeface="Times"/>
                <a:cs typeface="Times"/>
              </a:rPr>
              <a:t> Super,Abstraction,Polymorphis</a:t>
            </a:r>
            <a:r>
              <a:rPr lang="en-US">
                <a:latin typeface="Times"/>
                <a:cs typeface="Times"/>
              </a:rPr>
              <a:t>m,Exception handling,</a:t>
            </a:r>
            <a:r>
              <a:rPr lang="en-US">
                <a:latin typeface="Times"/>
                <a:ea typeface="+mn-lt"/>
                <a:cs typeface="Times"/>
              </a:rPr>
              <a:t>Multithreading,</a:t>
            </a:r>
            <a:r>
              <a:rPr lang="en-US">
                <a:latin typeface="Times"/>
                <a:cs typeface="Times"/>
              </a:rPr>
              <a:t>Java I/O,java collection,Jdbc</a:t>
            </a:r>
          </a:p>
        </p:txBody>
      </p:sp>
      <p:sp>
        <p:nvSpPr>
          <p:cNvPr id="12" name="TextBox 11">
            <a:extLst>
              <a:ext uri="{FF2B5EF4-FFF2-40B4-BE49-F238E27FC236}">
                <a16:creationId xmlns:a16="http://schemas.microsoft.com/office/drawing/2014/main" id="{A1CBA0B8-EAF7-406D-9A4B-7E45202960D5}"/>
              </a:ext>
            </a:extLst>
          </p:cNvPr>
          <p:cNvSpPr txBox="1"/>
          <p:nvPr/>
        </p:nvSpPr>
        <p:spPr>
          <a:xfrm>
            <a:off x="6640605" y="34245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Core JAVA</a:t>
            </a:r>
            <a:endParaRPr lang="en-US" dirty="0">
              <a:latin typeface="Times"/>
              <a:cs typeface="Times"/>
            </a:endParaRPr>
          </a:p>
        </p:txBody>
      </p:sp>
      <p:sp>
        <p:nvSpPr>
          <p:cNvPr id="13" name="TextBox 12">
            <a:extLst>
              <a:ext uri="{FF2B5EF4-FFF2-40B4-BE49-F238E27FC236}">
                <a16:creationId xmlns:a16="http://schemas.microsoft.com/office/drawing/2014/main" id="{F74761A2-0869-49E3-A99A-2C53A3A11297}"/>
              </a:ext>
            </a:extLst>
          </p:cNvPr>
          <p:cNvSpPr txBox="1"/>
          <p:nvPr/>
        </p:nvSpPr>
        <p:spPr>
          <a:xfrm>
            <a:off x="1754840" y="511660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cs typeface="Times"/>
              </a:rPr>
              <a:t>Introduction of HTML and CSS,Examples of HTML </a:t>
            </a:r>
            <a:r>
              <a:rPr lang="en-US">
                <a:latin typeface="Times"/>
                <a:cs typeface="Times"/>
              </a:rPr>
              <a:t>and CSS</a:t>
            </a:r>
            <a:endParaRPr lang="en-US" dirty="0">
              <a:latin typeface="Times"/>
              <a:cs typeface="Times"/>
            </a:endParaRPr>
          </a:p>
        </p:txBody>
      </p:sp>
      <p:sp>
        <p:nvSpPr>
          <p:cNvPr id="14" name="TextBox 13">
            <a:extLst>
              <a:ext uri="{FF2B5EF4-FFF2-40B4-BE49-F238E27FC236}">
                <a16:creationId xmlns:a16="http://schemas.microsoft.com/office/drawing/2014/main" id="{CC9BE60E-BB35-462F-A6F7-7895AAD743FF}"/>
              </a:ext>
            </a:extLst>
          </p:cNvPr>
          <p:cNvSpPr txBox="1"/>
          <p:nvPr/>
        </p:nvSpPr>
        <p:spPr>
          <a:xfrm>
            <a:off x="1833283" y="47468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HTML,CSS</a:t>
            </a:r>
            <a:endParaRPr lang="en-US" b="1" dirty="0">
              <a:latin typeface="Times"/>
              <a:cs typeface="Times"/>
            </a:endParaRPr>
          </a:p>
        </p:txBody>
      </p:sp>
      <p:sp>
        <p:nvSpPr>
          <p:cNvPr id="16" name="TextBox 15">
            <a:extLst>
              <a:ext uri="{FF2B5EF4-FFF2-40B4-BE49-F238E27FC236}">
                <a16:creationId xmlns:a16="http://schemas.microsoft.com/office/drawing/2014/main" id="{61469F97-7B2B-4B9B-BC12-D2E142C3A110}"/>
              </a:ext>
            </a:extLst>
          </p:cNvPr>
          <p:cNvSpPr txBox="1"/>
          <p:nvPr/>
        </p:nvSpPr>
        <p:spPr>
          <a:xfrm>
            <a:off x="6640606" y="5329518"/>
            <a:ext cx="3359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Times"/>
              <a:cs typeface="Times"/>
            </a:endParaRPr>
          </a:p>
        </p:txBody>
      </p:sp>
    </p:spTree>
    <p:extLst>
      <p:ext uri="{BB962C8B-B14F-4D97-AF65-F5344CB8AC3E}">
        <p14:creationId xmlns:p14="http://schemas.microsoft.com/office/powerpoint/2010/main" val="302000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67DBB8DB-5425-4F9C-A8A4-D0185D5BCDE2}"/>
              </a:ext>
            </a:extLst>
          </p:cNvPr>
          <p:cNvSpPr>
            <a:spLocks noGrp="1"/>
          </p:cNvSpPr>
          <p:nvPr/>
        </p:nvSpPr>
        <p:spPr>
          <a:xfrm>
            <a:off x="1856549" y="1609373"/>
            <a:ext cx="4955429"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har char="Ø"/>
            </a:pPr>
            <a:r>
              <a:rPr lang="en-US">
                <a:latin typeface="Times"/>
                <a:cs typeface="Times"/>
              </a:rPr>
              <a:t>Java script</a:t>
            </a:r>
          </a:p>
        </p:txBody>
      </p:sp>
      <p:sp>
        <p:nvSpPr>
          <p:cNvPr id="4" name="Text Placeholder 5">
            <a:extLst>
              <a:ext uri="{FF2B5EF4-FFF2-40B4-BE49-F238E27FC236}">
                <a16:creationId xmlns:a16="http://schemas.microsoft.com/office/drawing/2014/main" id="{D431218C-07E8-4C3B-B676-952190E93FD7}"/>
              </a:ext>
            </a:extLst>
          </p:cNvPr>
          <p:cNvSpPr>
            <a:spLocks noGrp="1"/>
          </p:cNvSpPr>
          <p:nvPr/>
        </p:nvSpPr>
        <p:spPr>
          <a:xfrm>
            <a:off x="1665477" y="2319185"/>
            <a:ext cx="4955429" cy="784478"/>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a:latin typeface="Times"/>
                <a:cs typeface="Times"/>
              </a:rPr>
              <a:t>History,  Introduction, Types of Java Script,</a:t>
            </a:r>
            <a:endParaRPr lang="en-US">
              <a:latin typeface="Times"/>
              <a:cs typeface="Times"/>
            </a:endParaRPr>
          </a:p>
          <a:p>
            <a:r>
              <a:rPr lang="en-US" sz="1600">
                <a:latin typeface="Times"/>
                <a:cs typeface="Times"/>
              </a:rPr>
              <a:t> Components of JS, Introduction of Typescript,</a:t>
            </a:r>
            <a:endParaRPr lang="en-US">
              <a:latin typeface="Times"/>
              <a:cs typeface="Times"/>
            </a:endParaRPr>
          </a:p>
          <a:p>
            <a:r>
              <a:rPr lang="en-US" sz="1600">
                <a:latin typeface="Times"/>
                <a:cs typeface="Times"/>
              </a:rPr>
              <a:t> ES5 and ES6</a:t>
            </a:r>
            <a:endParaRPr lang="en-US">
              <a:latin typeface="Times"/>
              <a:cs typeface="Times"/>
            </a:endParaRPr>
          </a:p>
        </p:txBody>
      </p:sp>
      <p:sp>
        <p:nvSpPr>
          <p:cNvPr id="6" name="Text Placeholder 31">
            <a:extLst>
              <a:ext uri="{FF2B5EF4-FFF2-40B4-BE49-F238E27FC236}">
                <a16:creationId xmlns:a16="http://schemas.microsoft.com/office/drawing/2014/main" id="{85754730-EC7F-43C6-80F0-658A0E0E5B68}"/>
              </a:ext>
            </a:extLst>
          </p:cNvPr>
          <p:cNvSpPr>
            <a:spLocks noGrp="1"/>
          </p:cNvSpPr>
          <p:nvPr/>
        </p:nvSpPr>
        <p:spPr>
          <a:xfrm>
            <a:off x="6195442" y="1496757"/>
            <a:ext cx="4955429"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har char="Ø"/>
            </a:pPr>
            <a:r>
              <a:rPr lang="en-US">
                <a:latin typeface="Times"/>
                <a:cs typeface="Times"/>
              </a:rPr>
              <a:t>Angular7</a:t>
            </a:r>
          </a:p>
        </p:txBody>
      </p:sp>
      <p:sp>
        <p:nvSpPr>
          <p:cNvPr id="7" name="Text Placeholder 30">
            <a:extLst>
              <a:ext uri="{FF2B5EF4-FFF2-40B4-BE49-F238E27FC236}">
                <a16:creationId xmlns:a16="http://schemas.microsoft.com/office/drawing/2014/main" id="{673675E2-AB40-461D-807E-CD4AE43FCB9C}"/>
              </a:ext>
            </a:extLst>
          </p:cNvPr>
          <p:cNvSpPr>
            <a:spLocks noGrp="1"/>
          </p:cNvSpPr>
          <p:nvPr/>
        </p:nvSpPr>
        <p:spPr>
          <a:xfrm>
            <a:off x="1669451" y="4433179"/>
            <a:ext cx="4955429" cy="1524154"/>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latin typeface="Times"/>
                <a:cs typeface="Times"/>
              </a:rPr>
              <a:t>Introduction, Environmental Setup,</a:t>
            </a:r>
            <a:endParaRPr lang="en-US" dirty="0">
              <a:latin typeface="Times"/>
              <a:cs typeface="Times"/>
            </a:endParaRPr>
          </a:p>
          <a:p>
            <a:r>
              <a:rPr lang="en-US" sz="1800" dirty="0">
                <a:latin typeface="Times"/>
                <a:cs typeface="Times"/>
              </a:rPr>
              <a:t> Architecture, Lifecycle, </a:t>
            </a:r>
            <a:endParaRPr lang="en-US">
              <a:latin typeface="Times"/>
              <a:cs typeface="Times"/>
            </a:endParaRPr>
          </a:p>
          <a:p>
            <a:r>
              <a:rPr lang="en-US" sz="1800" dirty="0">
                <a:latin typeface="Times"/>
                <a:cs typeface="Times"/>
              </a:rPr>
              <a:t>Container(Apache Tomcat),</a:t>
            </a:r>
            <a:endParaRPr lang="en-US" dirty="0">
              <a:latin typeface="Times"/>
              <a:cs typeface="Times"/>
            </a:endParaRPr>
          </a:p>
          <a:p>
            <a:r>
              <a:rPr lang="en-US" sz="1800" dirty="0">
                <a:latin typeface="Times"/>
                <a:cs typeface="Times"/>
              </a:rPr>
              <a:t> Inbuilt services, API</a:t>
            </a:r>
            <a:endParaRPr lang="en-US" dirty="0">
              <a:latin typeface="Times"/>
              <a:cs typeface="Times"/>
            </a:endParaRPr>
          </a:p>
        </p:txBody>
      </p:sp>
      <p:sp>
        <p:nvSpPr>
          <p:cNvPr id="8" name="Text Placeholder 29">
            <a:extLst>
              <a:ext uri="{FF2B5EF4-FFF2-40B4-BE49-F238E27FC236}">
                <a16:creationId xmlns:a16="http://schemas.microsoft.com/office/drawing/2014/main" id="{E1E0F55D-8303-4308-824E-6DCCF75E051C}"/>
              </a:ext>
            </a:extLst>
          </p:cNvPr>
          <p:cNvSpPr>
            <a:spLocks noGrp="1"/>
          </p:cNvSpPr>
          <p:nvPr/>
        </p:nvSpPr>
        <p:spPr>
          <a:xfrm>
            <a:off x="6411220" y="3988447"/>
            <a:ext cx="4955429" cy="390580"/>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har char="Ø"/>
            </a:pPr>
            <a:r>
              <a:rPr lang="en-US">
                <a:latin typeface="Times"/>
                <a:cs typeface="Times"/>
              </a:rPr>
              <a:t>Spring Rest</a:t>
            </a:r>
          </a:p>
        </p:txBody>
      </p:sp>
      <p:sp>
        <p:nvSpPr>
          <p:cNvPr id="9" name="Text Placeholder 28">
            <a:extLst>
              <a:ext uri="{FF2B5EF4-FFF2-40B4-BE49-F238E27FC236}">
                <a16:creationId xmlns:a16="http://schemas.microsoft.com/office/drawing/2014/main" id="{C931D38C-A11B-4323-848D-CA322AED8CD0}"/>
              </a:ext>
            </a:extLst>
          </p:cNvPr>
          <p:cNvSpPr>
            <a:spLocks noGrp="1"/>
          </p:cNvSpPr>
          <p:nvPr/>
        </p:nvSpPr>
        <p:spPr>
          <a:xfrm>
            <a:off x="6205045" y="4531077"/>
            <a:ext cx="4955429" cy="1071238"/>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latin typeface="Times"/>
                <a:cs typeface="Times"/>
              </a:rPr>
              <a:t>Introduction, Spring framework, Environmental setup in eclipse Mars, Architecture, Containers, Configurations, Annotations, Components of Spring Application</a:t>
            </a:r>
          </a:p>
        </p:txBody>
      </p:sp>
      <p:sp>
        <p:nvSpPr>
          <p:cNvPr id="13" name="Text Placeholder 30">
            <a:extLst>
              <a:ext uri="{FF2B5EF4-FFF2-40B4-BE49-F238E27FC236}">
                <a16:creationId xmlns:a16="http://schemas.microsoft.com/office/drawing/2014/main" id="{7DE5752E-748F-412D-A617-A635966F960A}"/>
              </a:ext>
            </a:extLst>
          </p:cNvPr>
          <p:cNvSpPr>
            <a:spLocks noGrp="1"/>
          </p:cNvSpPr>
          <p:nvPr/>
        </p:nvSpPr>
        <p:spPr>
          <a:xfrm>
            <a:off x="6315919" y="2170319"/>
            <a:ext cx="4955429" cy="1511986"/>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latin typeface="Times"/>
                <a:cs typeface="Times"/>
              </a:rPr>
              <a:t>History,  Introduction, Environmental setup, Architecture of Angular, Installation using Angular CLI, Components,  Modules, Data Binding, Event Binding,  Directives, Pipes, Routing, Services, Testing and building Angular Project.</a:t>
            </a:r>
          </a:p>
        </p:txBody>
      </p:sp>
      <p:sp>
        <p:nvSpPr>
          <p:cNvPr id="14" name="Text Placeholder 31">
            <a:extLst>
              <a:ext uri="{FF2B5EF4-FFF2-40B4-BE49-F238E27FC236}">
                <a16:creationId xmlns:a16="http://schemas.microsoft.com/office/drawing/2014/main" id="{C9EE1261-FBA4-40CB-903E-B9C161F3FA8C}"/>
              </a:ext>
            </a:extLst>
          </p:cNvPr>
          <p:cNvSpPr>
            <a:spLocks noGrp="1"/>
          </p:cNvSpPr>
          <p:nvPr/>
        </p:nvSpPr>
        <p:spPr>
          <a:xfrm>
            <a:off x="1517664" y="3985683"/>
            <a:ext cx="4955429" cy="306689"/>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har char="Ø"/>
            </a:pPr>
            <a:r>
              <a:rPr lang="en-US" dirty="0">
                <a:latin typeface="Times"/>
                <a:cs typeface="Times"/>
              </a:rPr>
              <a:t>Jsp and Servlet</a:t>
            </a:r>
            <a:endParaRPr lang="en-US">
              <a:latin typeface="Times"/>
              <a:cs typeface="Times"/>
            </a:endParaRPr>
          </a:p>
        </p:txBody>
      </p:sp>
      <p:pic>
        <p:nvPicPr>
          <p:cNvPr id="15" name="Picture 14">
            <a:extLst>
              <a:ext uri="{FF2B5EF4-FFF2-40B4-BE49-F238E27FC236}">
                <a16:creationId xmlns:a16="http://schemas.microsoft.com/office/drawing/2014/main" id="{171A7173-A8F6-433D-9E56-D4C6E5A9347D}"/>
              </a:ext>
            </a:extLst>
          </p:cNvPr>
          <p:cNvPicPr>
            <a:picLocks noChangeAspect="1"/>
          </p:cNvPicPr>
          <p:nvPr/>
        </p:nvPicPr>
        <p:blipFill>
          <a:blip r:embed="rId2"/>
          <a:stretch>
            <a:fillRect/>
          </a:stretch>
        </p:blipFill>
        <p:spPr>
          <a:xfrm>
            <a:off x="10179476" y="806824"/>
            <a:ext cx="891936" cy="812140"/>
          </a:xfrm>
          <a:prstGeom prst="rect">
            <a:avLst/>
          </a:prstGeom>
        </p:spPr>
      </p:pic>
    </p:spTree>
    <p:extLst>
      <p:ext uri="{BB962C8B-B14F-4D97-AF65-F5344CB8AC3E}">
        <p14:creationId xmlns:p14="http://schemas.microsoft.com/office/powerpoint/2010/main" val="289881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4346FB-91E9-4C99-882B-DE84048BF258}"/>
              </a:ext>
            </a:extLst>
          </p:cNvPr>
          <p:cNvSpPr txBox="1"/>
          <p:nvPr/>
        </p:nvSpPr>
        <p:spPr>
          <a:xfrm>
            <a:off x="7088842" y="311075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Ø"/>
            </a:pPr>
            <a:r>
              <a:rPr lang="en-US" b="1" dirty="0">
                <a:latin typeface="Times"/>
                <a:cs typeface="Times"/>
              </a:rPr>
              <a:t>Maven</a:t>
            </a:r>
            <a:endParaRPr lang="en-US">
              <a:latin typeface="Times"/>
              <a:cs typeface="Times"/>
            </a:endParaRPr>
          </a:p>
          <a:p>
            <a:endParaRPr lang="en-US" dirty="0">
              <a:latin typeface="Times"/>
              <a:cs typeface="Times"/>
            </a:endParaRPr>
          </a:p>
        </p:txBody>
      </p:sp>
      <p:sp>
        <p:nvSpPr>
          <p:cNvPr id="9" name="TextBox 8">
            <a:extLst>
              <a:ext uri="{FF2B5EF4-FFF2-40B4-BE49-F238E27FC236}">
                <a16:creationId xmlns:a16="http://schemas.microsoft.com/office/drawing/2014/main" id="{E68214C3-C79E-49D5-A198-A1A8F9921DEC}"/>
              </a:ext>
            </a:extLst>
          </p:cNvPr>
          <p:cNvSpPr txBox="1"/>
          <p:nvPr/>
        </p:nvSpPr>
        <p:spPr>
          <a:xfrm>
            <a:off x="2469218" y="450868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latin typeface="Times"/>
                <a:cs typeface="Times"/>
              </a:rPr>
              <a:t>Jenkins</a:t>
            </a:r>
            <a:endParaRPr lang="en-US">
              <a:latin typeface="Times"/>
              <a:cs typeface="Times"/>
            </a:endParaRPr>
          </a:p>
          <a:p>
            <a:pPr algn="l"/>
            <a:endParaRPr lang="en-US" dirty="0">
              <a:latin typeface="Times"/>
              <a:cs typeface="Times"/>
            </a:endParaRPr>
          </a:p>
        </p:txBody>
      </p:sp>
      <p:sp>
        <p:nvSpPr>
          <p:cNvPr id="13" name="TextBox 12">
            <a:extLst>
              <a:ext uri="{FF2B5EF4-FFF2-40B4-BE49-F238E27FC236}">
                <a16:creationId xmlns:a16="http://schemas.microsoft.com/office/drawing/2014/main" id="{210F6D89-4BD9-4379-A333-A3BE402E7FA7}"/>
              </a:ext>
            </a:extLst>
          </p:cNvPr>
          <p:cNvSpPr txBox="1"/>
          <p:nvPr/>
        </p:nvSpPr>
        <p:spPr>
          <a:xfrm>
            <a:off x="2539252" y="298748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Ø"/>
            </a:pPr>
            <a:r>
              <a:rPr lang="en-US" b="1">
                <a:latin typeface="Times"/>
                <a:cs typeface="Times"/>
              </a:rPr>
              <a:t>GitHub</a:t>
            </a:r>
            <a:endParaRPr lang="en-US">
              <a:latin typeface="Times"/>
              <a:cs typeface="Times"/>
            </a:endParaRPr>
          </a:p>
          <a:p>
            <a:endParaRPr lang="en-US" dirty="0">
              <a:latin typeface="Times"/>
              <a:cs typeface="Times"/>
            </a:endParaRPr>
          </a:p>
        </p:txBody>
      </p:sp>
      <p:sp>
        <p:nvSpPr>
          <p:cNvPr id="15" name="TextBox 14">
            <a:extLst>
              <a:ext uri="{FF2B5EF4-FFF2-40B4-BE49-F238E27FC236}">
                <a16:creationId xmlns:a16="http://schemas.microsoft.com/office/drawing/2014/main" id="{766A410D-41B0-45EE-9C31-F4940C4A0471}"/>
              </a:ext>
            </a:extLst>
          </p:cNvPr>
          <p:cNvSpPr txBox="1"/>
          <p:nvPr/>
        </p:nvSpPr>
        <p:spPr>
          <a:xfrm>
            <a:off x="2539253" y="14522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Agile Methodology</a:t>
            </a:r>
            <a:endParaRPr lang="en-US">
              <a:latin typeface="Times"/>
              <a:cs typeface="Times"/>
            </a:endParaRPr>
          </a:p>
          <a:p>
            <a:endParaRPr lang="en-US" dirty="0">
              <a:latin typeface="Times"/>
              <a:cs typeface="Times"/>
            </a:endParaRPr>
          </a:p>
        </p:txBody>
      </p:sp>
      <p:sp>
        <p:nvSpPr>
          <p:cNvPr id="17" name="TextBox 16">
            <a:extLst>
              <a:ext uri="{FF2B5EF4-FFF2-40B4-BE49-F238E27FC236}">
                <a16:creationId xmlns:a16="http://schemas.microsoft.com/office/drawing/2014/main" id="{99E1685B-8944-4387-8640-04CA0771428A}"/>
              </a:ext>
            </a:extLst>
          </p:cNvPr>
          <p:cNvSpPr txBox="1"/>
          <p:nvPr/>
        </p:nvSpPr>
        <p:spPr>
          <a:xfrm>
            <a:off x="7691158" y="20433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latin typeface="Times"/>
              <a:cs typeface="Times"/>
            </a:endParaRPr>
          </a:p>
        </p:txBody>
      </p:sp>
      <p:sp>
        <p:nvSpPr>
          <p:cNvPr id="19" name="TextBox 18">
            <a:extLst>
              <a:ext uri="{FF2B5EF4-FFF2-40B4-BE49-F238E27FC236}">
                <a16:creationId xmlns:a16="http://schemas.microsoft.com/office/drawing/2014/main" id="{CD908874-D895-476D-8D20-B2F51E732B88}"/>
              </a:ext>
            </a:extLst>
          </p:cNvPr>
          <p:cNvSpPr txBox="1"/>
          <p:nvPr/>
        </p:nvSpPr>
        <p:spPr>
          <a:xfrm>
            <a:off x="2522444" y="19285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a:cs typeface="Times"/>
              </a:rPr>
              <a:t>History , introduction ,About scrum , scrum artifacts</a:t>
            </a:r>
            <a:endParaRPr lang="en-US" dirty="0">
              <a:latin typeface="Times"/>
              <a:cs typeface="Times"/>
            </a:endParaRPr>
          </a:p>
        </p:txBody>
      </p:sp>
      <p:sp>
        <p:nvSpPr>
          <p:cNvPr id="21" name="TextBox 20">
            <a:extLst>
              <a:ext uri="{FF2B5EF4-FFF2-40B4-BE49-F238E27FC236}">
                <a16:creationId xmlns:a16="http://schemas.microsoft.com/office/drawing/2014/main" id="{A5365342-74EB-4C50-9A49-7464623F2391}"/>
              </a:ext>
            </a:extLst>
          </p:cNvPr>
          <p:cNvSpPr txBox="1"/>
          <p:nvPr/>
        </p:nvSpPr>
        <p:spPr>
          <a:xfrm>
            <a:off x="7298952" y="195374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a:cs typeface="Times"/>
              </a:rPr>
              <a:t>History and introduction to tomcat</a:t>
            </a:r>
            <a:endParaRPr lang="en-US" dirty="0">
              <a:latin typeface="Times"/>
              <a:cs typeface="Times"/>
            </a:endParaRPr>
          </a:p>
          <a:p>
            <a:pPr algn="l"/>
            <a:endParaRPr lang="en-US" dirty="0">
              <a:latin typeface="Times"/>
              <a:cs typeface="Times"/>
            </a:endParaRPr>
          </a:p>
        </p:txBody>
      </p:sp>
      <p:sp>
        <p:nvSpPr>
          <p:cNvPr id="23" name="TextBox 22">
            <a:extLst>
              <a:ext uri="{FF2B5EF4-FFF2-40B4-BE49-F238E27FC236}">
                <a16:creationId xmlns:a16="http://schemas.microsoft.com/office/drawing/2014/main" id="{A83CD9F1-748D-4013-8B32-ED97D6902095}"/>
              </a:ext>
            </a:extLst>
          </p:cNvPr>
          <p:cNvSpPr txBox="1"/>
          <p:nvPr/>
        </p:nvSpPr>
        <p:spPr>
          <a:xfrm>
            <a:off x="7086039" y="144948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latin typeface="Times"/>
                <a:cs typeface="Times"/>
              </a:rPr>
              <a:t>Tomcat</a:t>
            </a:r>
            <a:endParaRPr lang="en-US" b="1" dirty="0">
              <a:latin typeface="Times"/>
              <a:cs typeface="Times"/>
            </a:endParaRPr>
          </a:p>
          <a:p>
            <a:pPr algn="l"/>
            <a:endParaRPr lang="en-US" dirty="0">
              <a:latin typeface="Times"/>
              <a:cs typeface="Times"/>
            </a:endParaRPr>
          </a:p>
        </p:txBody>
      </p:sp>
      <p:sp>
        <p:nvSpPr>
          <p:cNvPr id="27" name="TextBox 26">
            <a:extLst>
              <a:ext uri="{FF2B5EF4-FFF2-40B4-BE49-F238E27FC236}">
                <a16:creationId xmlns:a16="http://schemas.microsoft.com/office/drawing/2014/main" id="{647791AA-8D05-43CA-819E-E62DC75919DB}"/>
              </a:ext>
            </a:extLst>
          </p:cNvPr>
          <p:cNvSpPr txBox="1"/>
          <p:nvPr/>
        </p:nvSpPr>
        <p:spPr>
          <a:xfrm>
            <a:off x="2522444" y="343012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cs typeface="Times"/>
              </a:rPr>
              <a:t>Introduction ,Account </a:t>
            </a:r>
            <a:r>
              <a:rPr lang="en-US">
                <a:latin typeface="Times"/>
                <a:cs typeface="Times"/>
              </a:rPr>
              <a:t>creation, push and pull of code in the GitHub</a:t>
            </a:r>
            <a:endParaRPr lang="en-US" dirty="0">
              <a:latin typeface="Times"/>
              <a:cs typeface="Times"/>
            </a:endParaRPr>
          </a:p>
        </p:txBody>
      </p:sp>
      <p:sp>
        <p:nvSpPr>
          <p:cNvPr id="29" name="TextBox 28">
            <a:extLst>
              <a:ext uri="{FF2B5EF4-FFF2-40B4-BE49-F238E27FC236}">
                <a16:creationId xmlns:a16="http://schemas.microsoft.com/office/drawing/2014/main" id="{7EEBFAEC-C922-48F2-B438-CF0DA5AFC422}"/>
              </a:ext>
            </a:extLst>
          </p:cNvPr>
          <p:cNvSpPr txBox="1"/>
          <p:nvPr/>
        </p:nvSpPr>
        <p:spPr>
          <a:xfrm>
            <a:off x="7296150" y="3631826"/>
            <a:ext cx="32922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cs typeface="Times"/>
              </a:rPr>
              <a:t>Introduction to maven , lifecycle </a:t>
            </a:r>
            <a:r>
              <a:rPr lang="en-US">
                <a:latin typeface="Times"/>
                <a:cs typeface="Times"/>
              </a:rPr>
              <a:t>and phases of maven , plugin and goals</a:t>
            </a:r>
            <a:endParaRPr lang="en-US" dirty="0">
              <a:latin typeface="Times"/>
              <a:cs typeface="Times"/>
            </a:endParaRPr>
          </a:p>
        </p:txBody>
      </p:sp>
      <p:sp>
        <p:nvSpPr>
          <p:cNvPr id="32" name="TextBox 31">
            <a:extLst>
              <a:ext uri="{FF2B5EF4-FFF2-40B4-BE49-F238E27FC236}">
                <a16:creationId xmlns:a16="http://schemas.microsoft.com/office/drawing/2014/main" id="{7BBFF865-1A40-483C-84E9-97DDCCC8C3FA}"/>
              </a:ext>
            </a:extLst>
          </p:cNvPr>
          <p:cNvSpPr txBox="1"/>
          <p:nvPr/>
        </p:nvSpPr>
        <p:spPr>
          <a:xfrm>
            <a:off x="2528047" y="497093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a:cs typeface="Times"/>
              </a:rPr>
              <a:t>Introduction to Jenkins,Lifecycle and phases of DevOps</a:t>
            </a:r>
          </a:p>
        </p:txBody>
      </p:sp>
      <p:pic>
        <p:nvPicPr>
          <p:cNvPr id="34" name="Picture 33" descr="A picture containing drawing&#10;&#10;Description generated with very high confidence">
            <a:extLst>
              <a:ext uri="{FF2B5EF4-FFF2-40B4-BE49-F238E27FC236}">
                <a16:creationId xmlns:a16="http://schemas.microsoft.com/office/drawing/2014/main" id="{C574E19C-6AD4-4A98-AE93-4DD4223AAF2C}"/>
              </a:ext>
            </a:extLst>
          </p:cNvPr>
          <p:cNvPicPr>
            <a:picLocks noChangeAspect="1"/>
          </p:cNvPicPr>
          <p:nvPr/>
        </p:nvPicPr>
        <p:blipFill>
          <a:blip r:embed="rId2"/>
          <a:stretch>
            <a:fillRect/>
          </a:stretch>
        </p:blipFill>
        <p:spPr>
          <a:xfrm>
            <a:off x="10235505" y="829236"/>
            <a:ext cx="712642" cy="632846"/>
          </a:xfrm>
          <a:prstGeom prst="rect">
            <a:avLst/>
          </a:prstGeom>
        </p:spPr>
      </p:pic>
    </p:spTree>
    <p:extLst>
      <p:ext uri="{BB962C8B-B14F-4D97-AF65-F5344CB8AC3E}">
        <p14:creationId xmlns:p14="http://schemas.microsoft.com/office/powerpoint/2010/main" val="115059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CE0436-0037-4A46-9C44-2EB95BF308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2" name="Straight Connector 11">
            <a:extLst>
              <a:ext uri="{FF2B5EF4-FFF2-40B4-BE49-F238E27FC236}">
                <a16:creationId xmlns:a16="http://schemas.microsoft.com/office/drawing/2014/main" id="{05E6FF9D-6599-42FC-BD0E-BAA1B1997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 name="Rectangle 13">
            <a:extLst>
              <a:ext uri="{FF2B5EF4-FFF2-40B4-BE49-F238E27FC236}">
                <a16:creationId xmlns:a16="http://schemas.microsoft.com/office/drawing/2014/main" id="{2024F6EB-04DC-4C6D-8485-FCD53A4A9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95FBE-101B-4063-A5FC-8C0624B353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7CDE8B-469A-427A-8B66-58EC5A7DE071}"/>
              </a:ext>
            </a:extLst>
          </p:cNvPr>
          <p:cNvSpPr>
            <a:spLocks noGrp="1"/>
          </p:cNvSpPr>
          <p:nvPr>
            <p:ph type="title"/>
          </p:nvPr>
        </p:nvSpPr>
        <p:spPr>
          <a:xfrm>
            <a:off x="7349977" y="1284057"/>
            <a:ext cx="3618507" cy="1303867"/>
          </a:xfrm>
        </p:spPr>
        <p:txBody>
          <a:bodyPr vert="horz" lIns="91440" tIns="45720" rIns="91440" bIns="45720" rtlCol="0" anchor="ctr">
            <a:normAutofit/>
          </a:bodyPr>
          <a:lstStyle/>
          <a:p>
            <a:r>
              <a:rPr lang="en-US" sz="4400" dirty="0">
                <a:latin typeface="Times"/>
                <a:cs typeface="Times"/>
              </a:rPr>
              <a:t>Our Journey</a:t>
            </a:r>
          </a:p>
        </p:txBody>
      </p:sp>
      <p:sp>
        <p:nvSpPr>
          <p:cNvPr id="18" name="Rectangle 17">
            <a:extLst>
              <a:ext uri="{FF2B5EF4-FFF2-40B4-BE49-F238E27FC236}">
                <a16:creationId xmlns:a16="http://schemas.microsoft.com/office/drawing/2014/main" id="{8881F853-6081-4216-9876-4D863309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erson with red hair and a sunset in the background&#10;&#10;Description generated with high confidence">
            <a:extLst>
              <a:ext uri="{FF2B5EF4-FFF2-40B4-BE49-F238E27FC236}">
                <a16:creationId xmlns:a16="http://schemas.microsoft.com/office/drawing/2014/main" id="{06972151-5028-4C97-826B-3979EB0C6409}"/>
              </a:ext>
            </a:extLst>
          </p:cNvPr>
          <p:cNvPicPr>
            <a:picLocks noGrp="1" noChangeAspect="1"/>
          </p:cNvPicPr>
          <p:nvPr>
            <p:ph type="pic" idx="1"/>
          </p:nvPr>
        </p:nvPicPr>
        <p:blipFill rotWithShape="1">
          <a:blip r:embed="rId4"/>
          <a:srcRect l="4062" r="4969" b="2"/>
          <a:stretch/>
        </p:blipFill>
        <p:spPr>
          <a:xfrm>
            <a:off x="1412683" y="1410208"/>
            <a:ext cx="5278777" cy="3858780"/>
          </a:xfrm>
          <a:prstGeom prst="rect">
            <a:avLst/>
          </a:prstGeom>
        </p:spPr>
      </p:pic>
      <p:cxnSp>
        <p:nvCxnSpPr>
          <p:cNvPr id="20" name="Straight Connector 19">
            <a:extLst>
              <a:ext uri="{FF2B5EF4-FFF2-40B4-BE49-F238E27FC236}">
                <a16:creationId xmlns:a16="http://schemas.microsoft.com/office/drawing/2014/main" id="{68EF61C2-EE68-43FF-A497-F2E60EA532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B3AB1F9D-9370-46DD-9D6C-F99CDBBD367F}"/>
              </a:ext>
            </a:extLst>
          </p:cNvPr>
          <p:cNvPicPr>
            <a:picLocks noChangeAspect="1"/>
          </p:cNvPicPr>
          <p:nvPr/>
        </p:nvPicPr>
        <p:blipFill>
          <a:blip r:embed="rId5"/>
          <a:stretch>
            <a:fillRect/>
          </a:stretch>
        </p:blipFill>
        <p:spPr>
          <a:xfrm>
            <a:off x="10477381" y="752486"/>
            <a:ext cx="835908" cy="688875"/>
          </a:xfrm>
          <a:prstGeom prst="rect">
            <a:avLst/>
          </a:prstGeom>
        </p:spPr>
      </p:pic>
    </p:spTree>
    <p:extLst>
      <p:ext uri="{BB962C8B-B14F-4D97-AF65-F5344CB8AC3E}">
        <p14:creationId xmlns:p14="http://schemas.microsoft.com/office/powerpoint/2010/main" val="9947707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E1407BB-19AF-4059-8191-DED6DB66DC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2FB02F-45D9-43FA-84AE-288820E2261A}">
  <ds:schemaRefs>
    <ds:schemaRef ds:uri="http://schemas.microsoft.com/sharepoint/v3/contenttype/forms"/>
  </ds:schemaRefs>
</ds:datastoreItem>
</file>

<file path=customXml/itemProps3.xml><?xml version="1.0" encoding="utf-8"?>
<ds:datastoreItem xmlns:ds="http://schemas.openxmlformats.org/officeDocument/2006/customXml" ds:itemID="{158D3906-6C4B-4C66-BE68-0D1FA2ED447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Organic</vt:lpstr>
      <vt:lpstr>Saphhire Bank</vt:lpstr>
      <vt:lpstr>PowerPoint Presentation</vt:lpstr>
      <vt:lpstr>Agenda</vt:lpstr>
      <vt:lpstr>Objective of the Training </vt:lpstr>
      <vt:lpstr>PowerPoint Presentation</vt:lpstr>
      <vt:lpstr>PowerPoint Presentation</vt:lpstr>
      <vt:lpstr>PowerPoint Presentation</vt:lpstr>
      <vt:lpstr>PowerPoint Presentation</vt:lpstr>
      <vt:lpstr>Our Journey</vt:lpstr>
      <vt:lpstr>Sapphire Bank</vt:lpstr>
      <vt:lpstr>PowerPoint Presentation</vt:lpstr>
      <vt:lpstr>PowerPoint Presentation</vt:lpstr>
      <vt:lpstr>Sapphire Bank Management Application</vt:lpstr>
      <vt:lpstr>Problem Definition</vt:lpstr>
      <vt:lpstr>PowerPoint Presentation</vt:lpstr>
      <vt:lpstr>Overview of Bank Management Application</vt:lpstr>
      <vt:lpstr>Scope and Conclusion</vt:lpstr>
      <vt:lpstr>PowerPoint Presentation</vt:lpstr>
      <vt:lpstr>Team Sapphire </vt:lpstr>
      <vt:lpstr>PowerPoint Presentation</vt:lpstr>
      <vt:lpstr>Agent Page Screenshot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RECREATION ORGANIC DESIGN</dc:title>
  <dc:creator/>
  <cp:revision>1486</cp:revision>
  <dcterms:created xsi:type="dcterms:W3CDTF">2019-12-03T04:46:11Z</dcterms:created>
  <dcterms:modified xsi:type="dcterms:W3CDTF">2019-12-09T12:41:18Z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